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2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3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4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5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notesSlides/notesSlide6.xml" ContentType="application/vnd.openxmlformats-officedocument.presentationml.notesSlid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notesSlides/notesSlide7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8.xml" ContentType="application/vnd.openxmlformats-officedocument.presentationml.notesSl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notesSlides/notesSlide9.xml" ContentType="application/vnd.openxmlformats-officedocument.presentationml.notesSl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notesSlides/notesSlide10.xml" ContentType="application/vnd.openxmlformats-officedocument.presentationml.notesSlid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notesSlides/notesSlide11.xml" ContentType="application/vnd.openxmlformats-officedocument.presentationml.notesSl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notesSlides/notesSlide12.xml" ContentType="application/vnd.openxmlformats-officedocument.presentationml.notesSlid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notesSlides/notesSlide13.xml" ContentType="application/vnd.openxmlformats-officedocument.presentationml.notesSlid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notesSlides/notesSlide14.xml" ContentType="application/vnd.openxmlformats-officedocument.presentationml.notesSlid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notesSlides/notesSlide15.xml" ContentType="application/vnd.openxmlformats-officedocument.presentationml.notesSlid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notesSlides/notesSlide16.xml" ContentType="application/vnd.openxmlformats-officedocument.presentationml.notesSlid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66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67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charts/chart68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59"/>
  </p:notesMasterIdLst>
  <p:sldIdLst>
    <p:sldId id="256" r:id="rId2"/>
    <p:sldId id="290" r:id="rId3"/>
    <p:sldId id="257" r:id="rId4"/>
    <p:sldId id="259" r:id="rId5"/>
    <p:sldId id="292" r:id="rId6"/>
    <p:sldId id="293" r:id="rId7"/>
    <p:sldId id="294" r:id="rId8"/>
    <p:sldId id="295" r:id="rId9"/>
    <p:sldId id="296" r:id="rId10"/>
    <p:sldId id="291" r:id="rId11"/>
    <p:sldId id="263" r:id="rId12"/>
    <p:sldId id="264" r:id="rId13"/>
    <p:sldId id="297" r:id="rId14"/>
    <p:sldId id="298" r:id="rId15"/>
    <p:sldId id="299" r:id="rId16"/>
    <p:sldId id="260" r:id="rId17"/>
    <p:sldId id="261" r:id="rId18"/>
    <p:sldId id="262" r:id="rId19"/>
    <p:sldId id="300" r:id="rId20"/>
    <p:sldId id="301" r:id="rId21"/>
    <p:sldId id="282" r:id="rId22"/>
    <p:sldId id="266" r:id="rId23"/>
    <p:sldId id="265" r:id="rId24"/>
    <p:sldId id="267" r:id="rId25"/>
    <p:sldId id="302" r:id="rId26"/>
    <p:sldId id="303" r:id="rId27"/>
    <p:sldId id="284" r:id="rId28"/>
    <p:sldId id="304" r:id="rId29"/>
    <p:sldId id="306" r:id="rId30"/>
    <p:sldId id="308" r:id="rId31"/>
    <p:sldId id="309" r:id="rId32"/>
    <p:sldId id="310" r:id="rId33"/>
    <p:sldId id="268" r:id="rId34"/>
    <p:sldId id="272" r:id="rId35"/>
    <p:sldId id="287" r:id="rId36"/>
    <p:sldId id="269" r:id="rId37"/>
    <p:sldId id="311" r:id="rId38"/>
    <p:sldId id="285" r:id="rId39"/>
    <p:sldId id="270" r:id="rId40"/>
    <p:sldId id="286" r:id="rId41"/>
    <p:sldId id="312" r:id="rId42"/>
    <p:sldId id="274" r:id="rId43"/>
    <p:sldId id="275" r:id="rId44"/>
    <p:sldId id="288" r:id="rId45"/>
    <p:sldId id="276" r:id="rId46"/>
    <p:sldId id="289" r:id="rId47"/>
    <p:sldId id="277" r:id="rId48"/>
    <p:sldId id="278" r:id="rId49"/>
    <p:sldId id="313" r:id="rId50"/>
    <p:sldId id="314" r:id="rId51"/>
    <p:sldId id="315" r:id="rId52"/>
    <p:sldId id="316" r:id="rId53"/>
    <p:sldId id="279" r:id="rId54"/>
    <p:sldId id="280" r:id="rId55"/>
    <p:sldId id="317" r:id="rId56"/>
    <p:sldId id="318" r:id="rId57"/>
    <p:sldId id="319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ja\Desktop\RPA%20Arrest%20Questionnaire-Fi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C:\Users\intern41\Desktop\Singh\RPA%20Arrest%20Questionnaire%20Responses%20final%20verified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tern41\Desktop\Singh\RPA%20Arrest%20Questionnaire%20Responses%20final%20verified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tern41\Desktop\Singh\RPA%20Arrest%20Questionnaire%20Responses%20final%20verified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tern41\Desktop\Singh\RPA%20Arrest%20Questionnaire%20Responses%20final%20verified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ja\Desktop\RPA%20Arrest%20Questionnaire-Final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tern41\Desktop\Singh\RPA%20Arrest%20Questionnaire%20Responses%20final%20verified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tern41\Desktop\Singh\RPA%20Arrest%20Questionnaire%20Responses%20final%20verified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tern41\Desktop\Singh\RPA%20Arrest%20Practices%20PPT%20Final%20original.ppt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ja\Desktop\RPA%20Arrest%20Questionnaire-Final.xlsx" TargetMode="External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tern41\Desktop\Singh\RPA%20Arrest%20Questionnaire%20Responses%20final%20verified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ja\Desktop\RPA%20Arrest%20Questionnaire-Final.xlsx" TargetMode="External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tern41\Desktop\Singh\RPA%20Arrest%20Questionnaire%20Responses%20final%20verified.xlsx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tern41\Desktop\Singh\RPA%20Arrest%20Questionnaire%20Responses%20final%20verified.xlsx" TargetMode="External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tern41\Desktop\Singh\RPA%20Arrest%20Questionnaire%20Responses%20final%20verified.xlsx" TargetMode="External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tern41\Desktop\Singh\PPT\RPA%20Arrest%20Questionnaire%20Responses%20final%20verified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tern41\Desktop\Singh\PPT\RPA%20Arrest%20Questionnaire%20Responses%20final%20verified.xlsx" TargetMode="External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ja\Desktop\RPA%20Arrest%20Questionnaire-Final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Sheet5!$A$80:$A$81</c:f>
              <c:strCache>
                <c:ptCount val="2"/>
                <c:pt idx="0">
                  <c:v>Not Responded</c:v>
                </c:pt>
                <c:pt idx="1">
                  <c:v>Responded</c:v>
                </c:pt>
              </c:strCache>
            </c:strRef>
          </c:cat>
          <c:val>
            <c:numRef>
              <c:f>Sheet5!$B$80:$B$81</c:f>
              <c:numCache>
                <c:formatCode>General</c:formatCode>
                <c:ptCount val="2"/>
                <c:pt idx="0">
                  <c:v>44</c:v>
                </c:pt>
                <c:pt idx="1">
                  <c:v>195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Sheet5!$A$91:$A$92</c:f>
              <c:strCache>
                <c:ptCount val="2"/>
                <c:pt idx="0">
                  <c:v>Not Responded</c:v>
                </c:pt>
                <c:pt idx="1">
                  <c:v>Responded</c:v>
                </c:pt>
              </c:strCache>
            </c:strRef>
          </c:cat>
          <c:val>
            <c:numRef>
              <c:f>Sheet5!$B$91:$B$92</c:f>
              <c:numCache>
                <c:formatCode>General</c:formatCode>
                <c:ptCount val="2"/>
                <c:pt idx="0">
                  <c:v>31</c:v>
                </c:pt>
                <c:pt idx="1">
                  <c:v>208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charts'!$A$87:$A$91</c:f>
              <c:strCache>
                <c:ptCount val="5"/>
                <c:pt idx="0">
                  <c:v>10.  Can a notice of appearance be issued any time after the FIR is filed?</c:v>
                </c:pt>
                <c:pt idx="1">
                  <c:v>Yes</c:v>
                </c:pt>
                <c:pt idx="2">
                  <c:v>No</c:v>
                </c:pt>
                <c:pt idx="3">
                  <c:v>Not responded</c:v>
                </c:pt>
                <c:pt idx="4">
                  <c:v>Not clear</c:v>
                </c:pt>
              </c:strCache>
            </c:strRef>
          </c:cat>
          <c:val>
            <c:numRef>
              <c:f>'Pie charts'!$B$87:$B$91</c:f>
              <c:numCache>
                <c:formatCode>General</c:formatCode>
                <c:ptCount val="5"/>
                <c:pt idx="1">
                  <c:v>102</c:v>
                </c:pt>
                <c:pt idx="2">
                  <c:v>99</c:v>
                </c:pt>
                <c:pt idx="3">
                  <c:v>36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charts'!$A$93:$A$95</c:f>
              <c:strCache>
                <c:ptCount val="3"/>
                <c:pt idx="0">
                  <c:v>10d. Specific reason for the answer</c:v>
                </c:pt>
                <c:pt idx="1">
                  <c:v>Not reponded</c:v>
                </c:pt>
                <c:pt idx="2">
                  <c:v>Not clear</c:v>
                </c:pt>
              </c:strCache>
            </c:strRef>
          </c:cat>
          <c:val>
            <c:numRef>
              <c:f>'Pie charts'!$B$93:$B$95</c:f>
              <c:numCache>
                <c:formatCode>General</c:formatCode>
                <c:ptCount val="3"/>
                <c:pt idx="1">
                  <c:v>201</c:v>
                </c:pt>
                <c:pt idx="2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21860078348971454"/>
          <c:y val="0.86193663987614155"/>
          <c:w val="0.53582883935107828"/>
          <c:h val="9.56872672949514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4091090458972967"/>
          <c:y val="0.15811054083994014"/>
          <c:w val="0.35224501656952212"/>
          <c:h val="0.6828208511977896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charts'!$A$112:$A$113</c:f>
              <c:strCache>
                <c:ptCount val="2"/>
                <c:pt idx="0">
                  <c:v>Responded</c:v>
                </c:pt>
                <c:pt idx="1">
                  <c:v>Not responded</c:v>
                </c:pt>
              </c:strCache>
            </c:strRef>
          </c:cat>
          <c:val>
            <c:numRef>
              <c:f>'Pie charts'!$B$112:$B$113</c:f>
              <c:numCache>
                <c:formatCode>General</c:formatCode>
                <c:ptCount val="2"/>
                <c:pt idx="0">
                  <c:v>206</c:v>
                </c:pt>
                <c:pt idx="1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294842010535894"/>
          <c:y val="0.62255041436863301"/>
          <c:w val="0.58302287925683927"/>
          <c:h val="0.318311413297947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Responses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3121905450245454E-2"/>
          <c:y val="0.78776419252732088"/>
          <c:w val="0.89500944241508962"/>
          <c:h val="0.1957997529266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3116092662330254"/>
          <c:y val="9.6590062870048218E-2"/>
          <c:w val="0.29825785689832246"/>
          <c:h val="0.4985414759201610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charts'!$A$126:$A$132</c:f>
              <c:strCache>
                <c:ptCount val="7"/>
                <c:pt idx="0">
                  <c:v>One hour</c:v>
                </c:pt>
                <c:pt idx="1">
                  <c:v>3 hours</c:v>
                </c:pt>
                <c:pt idx="2">
                  <c:v>12 hours</c:v>
                </c:pt>
                <c:pt idx="3">
                  <c:v>Overnight</c:v>
                </c:pt>
                <c:pt idx="4">
                  <c:v> Indefinitely/ As per the requirements of the investigation </c:v>
                </c:pt>
                <c:pt idx="5">
                  <c:v>No response</c:v>
                </c:pt>
                <c:pt idx="6">
                  <c:v>Others</c:v>
                </c:pt>
              </c:strCache>
            </c:strRef>
          </c:cat>
          <c:val>
            <c:numRef>
              <c:f>'Pie charts'!$B$126:$B$132</c:f>
              <c:numCache>
                <c:formatCode>General</c:formatCode>
                <c:ptCount val="7"/>
                <c:pt idx="0">
                  <c:v>2</c:v>
                </c:pt>
                <c:pt idx="1">
                  <c:v>5</c:v>
                </c:pt>
                <c:pt idx="2">
                  <c:v>10</c:v>
                </c:pt>
                <c:pt idx="3">
                  <c:v>2</c:v>
                </c:pt>
                <c:pt idx="4">
                  <c:v>211</c:v>
                </c:pt>
                <c:pt idx="5">
                  <c:v>7</c:v>
                </c:pt>
                <c:pt idx="6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797900262467185E-2"/>
          <c:y val="0.74744232350595197"/>
          <c:w val="0.92115960287572762"/>
          <c:h val="0.211058999722047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-7.4103222868622323E-2"/>
                  <c:y val="-3.6755537324838473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charts'!$A$47:$A$52</c:f>
              <c:strCache>
                <c:ptCount val="6"/>
                <c:pt idx="0">
                  <c:v> Before the notice is issued</c:v>
                </c:pt>
                <c:pt idx="1">
                  <c:v>The same day of the notice being issued</c:v>
                </c:pt>
                <c:pt idx="2">
                  <c:v> In a week</c:v>
                </c:pt>
                <c:pt idx="3">
                  <c:v> In 14 days</c:v>
                </c:pt>
                <c:pt idx="4">
                  <c:v> Not at all </c:v>
                </c:pt>
                <c:pt idx="5">
                  <c:v>No response</c:v>
                </c:pt>
              </c:strCache>
            </c:strRef>
          </c:cat>
          <c:val>
            <c:numRef>
              <c:f>'Pie charts'!$B$47:$B$52</c:f>
              <c:numCache>
                <c:formatCode>General</c:formatCode>
                <c:ptCount val="6"/>
                <c:pt idx="0">
                  <c:v>7</c:v>
                </c:pt>
                <c:pt idx="1">
                  <c:v>65</c:v>
                </c:pt>
                <c:pt idx="2">
                  <c:v>12</c:v>
                </c:pt>
                <c:pt idx="3">
                  <c:v>82</c:v>
                </c:pt>
                <c:pt idx="4">
                  <c:v>43</c:v>
                </c:pt>
                <c:pt idx="5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553780650767478"/>
          <c:y val="0.21545314879433028"/>
          <c:w val="0.34475897693970736"/>
          <c:h val="0.415951386934502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'Pie charts'!$B$1:$B$2</c:f>
              <c:strCache>
                <c:ptCount val="2"/>
                <c:pt idx="0">
                  <c:v>1.       Have you ever conducted an arrest?</c:v>
                </c:pt>
                <c:pt idx="1">
                  <c:v>Frequency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charts'!$A$3:$A$5</c:f>
              <c:strCache>
                <c:ptCount val="3"/>
                <c:pt idx="0">
                  <c:v>  Never</c:v>
                </c:pt>
                <c:pt idx="1">
                  <c:v>Rarely (less than 10)</c:v>
                </c:pt>
                <c:pt idx="2">
                  <c:v>Often</c:v>
                </c:pt>
              </c:strCache>
            </c:strRef>
          </c:cat>
          <c:val>
            <c:numRef>
              <c:f>'Pie charts'!$B$3:$B$5</c:f>
              <c:numCache>
                <c:formatCode>General</c:formatCode>
                <c:ptCount val="3"/>
                <c:pt idx="0">
                  <c:v>26</c:v>
                </c:pt>
                <c:pt idx="1">
                  <c:v>15</c:v>
                </c:pt>
                <c:pt idx="2">
                  <c:v>198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6386116697145562"/>
          <c:y val="0.87726031143821881"/>
          <c:w val="0.43199478042991862"/>
          <c:h val="0.107895939474905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charts'!$A$79:$A$81</c:f>
              <c:strCache>
                <c:ptCount val="3"/>
                <c:pt idx="0">
                  <c:v>Always</c:v>
                </c:pt>
                <c:pt idx="1">
                  <c:v>Frequently</c:v>
                </c:pt>
                <c:pt idx="2">
                  <c:v>Rarely</c:v>
                </c:pt>
              </c:strCache>
            </c:strRef>
          </c:cat>
          <c:val>
            <c:numRef>
              <c:f>'Pie charts'!$B$79:$B$81</c:f>
              <c:numCache>
                <c:formatCode>General</c:formatCode>
                <c:ptCount val="3"/>
                <c:pt idx="0">
                  <c:v>6</c:v>
                </c:pt>
                <c:pt idx="1">
                  <c:v>28</c:v>
                </c:pt>
                <c:pt idx="2">
                  <c:v>154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2594194375629426"/>
          <c:y val="0.86775520227179948"/>
          <c:w val="0.53071672997876806"/>
          <c:h val="0.116251530851578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charts'!$A$160:$A$165</c:f>
              <c:strCache>
                <c:ptCount val="6"/>
                <c:pt idx="0">
                  <c:v>Always</c:v>
                </c:pt>
                <c:pt idx="1">
                  <c:v>Frequently </c:v>
                </c:pt>
                <c:pt idx="2">
                  <c:v> Rarely</c:v>
                </c:pt>
                <c:pt idx="3">
                  <c:v>Never</c:v>
                </c:pt>
                <c:pt idx="4">
                  <c:v>No response</c:v>
                </c:pt>
                <c:pt idx="5">
                  <c:v>Not clear</c:v>
                </c:pt>
              </c:strCache>
            </c:strRef>
          </c:cat>
          <c:val>
            <c:numRef>
              <c:f>'Pie charts'!$B$159:$B$164</c:f>
              <c:numCache>
                <c:formatCode>General</c:formatCode>
                <c:ptCount val="6"/>
                <c:pt idx="0">
                  <c:v>0</c:v>
                </c:pt>
                <c:pt idx="1">
                  <c:v>6</c:v>
                </c:pt>
                <c:pt idx="2">
                  <c:v>28</c:v>
                </c:pt>
                <c:pt idx="3">
                  <c:v>154</c:v>
                </c:pt>
                <c:pt idx="4">
                  <c:v>37</c:v>
                </c:pt>
                <c:pt idx="5">
                  <c:v>13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charts'!$A$182:$A$183</c:f>
              <c:strCache>
                <c:ptCount val="2"/>
                <c:pt idx="0">
                  <c:v>Responded</c:v>
                </c:pt>
                <c:pt idx="1">
                  <c:v>Not responded</c:v>
                </c:pt>
              </c:strCache>
            </c:strRef>
          </c:cat>
          <c:val>
            <c:numRef>
              <c:f>'Pie charts'!$B$182:$B$183</c:f>
              <c:numCache>
                <c:formatCode>General</c:formatCode>
                <c:ptCount val="2"/>
                <c:pt idx="0">
                  <c:v>213</c:v>
                </c:pt>
                <c:pt idx="1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'[RPA Arrest Questionnaire-Final.xlsx]Sheet5'!$J$238:$J$239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'[RPA Arrest Questionnaire-Final.xlsx]Sheet5'!$K$238:$K$239</c:f>
              <c:numCache>
                <c:formatCode>General</c:formatCode>
                <c:ptCount val="2"/>
                <c:pt idx="0">
                  <c:v>110</c:v>
                </c:pt>
                <c:pt idx="1">
                  <c:v>104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charts'!$A$94:$A$97</c:f>
              <c:strCache>
                <c:ptCount val="4"/>
                <c:pt idx="0">
                  <c:v> Always                         </c:v>
                </c:pt>
                <c:pt idx="1">
                  <c:v>Frequently                          </c:v>
                </c:pt>
                <c:pt idx="2">
                  <c:v> Rarely                        </c:v>
                </c:pt>
                <c:pt idx="3">
                  <c:v>Never </c:v>
                </c:pt>
              </c:strCache>
            </c:strRef>
          </c:cat>
          <c:val>
            <c:numRef>
              <c:f>'Pie charts'!$B$94:$B$97</c:f>
              <c:numCache>
                <c:formatCode>General</c:formatCode>
                <c:ptCount val="4"/>
                <c:pt idx="0">
                  <c:v>223</c:v>
                </c:pt>
                <c:pt idx="1">
                  <c:v>6</c:v>
                </c:pt>
                <c:pt idx="2">
                  <c:v>1</c:v>
                </c:pt>
                <c:pt idx="3">
                  <c:v>9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charts'!$A$105:$A$107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No response</c:v>
                </c:pt>
              </c:strCache>
            </c:strRef>
          </c:cat>
          <c:val>
            <c:numRef>
              <c:f>'Pie charts'!$B$105:$B$107</c:f>
              <c:numCache>
                <c:formatCode>General</c:formatCode>
                <c:ptCount val="3"/>
                <c:pt idx="0">
                  <c:v>42</c:v>
                </c:pt>
                <c:pt idx="1">
                  <c:v>184</c:v>
                </c:pt>
                <c:pt idx="2">
                  <c:v>13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763354673704165"/>
          <c:y val="0.86056380471171978"/>
          <c:w val="0.42531381053459827"/>
          <c:h val="0.121960918676667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63181496731307"/>
          <c:y val="4.8441486288364567E-2"/>
          <c:w val="0.42048458886209944"/>
          <c:h val="0.7608492135543041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fld id="{4E1FD3C8-735A-43BA-AA18-58B9B874BCE0}" type="VALUE">
                      <a:rPr lang="en-US" sz="1600"/>
                      <a:pPr/>
                      <a:t>[VALUE]</a:t>
                    </a:fld>
                    <a:endParaRPr lang="en-IN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charts'!$A$9:$A$12</c:f>
              <c:strCache>
                <c:ptCount val="4"/>
                <c:pt idx="0">
                  <c:v> a prime suspect</c:v>
                </c:pt>
                <c:pt idx="1">
                  <c:v> an accused</c:v>
                </c:pt>
                <c:pt idx="2">
                  <c:v>an instant candidate for arrest</c:v>
                </c:pt>
                <c:pt idx="3">
                  <c:v>Not clear</c:v>
                </c:pt>
              </c:strCache>
            </c:strRef>
          </c:cat>
          <c:val>
            <c:numRef>
              <c:f>'Pie charts'!$B$9:$B$12</c:f>
              <c:numCache>
                <c:formatCode>General</c:formatCode>
                <c:ptCount val="4"/>
                <c:pt idx="0">
                  <c:v>122</c:v>
                </c:pt>
                <c:pt idx="1">
                  <c:v>106</c:v>
                </c:pt>
                <c:pt idx="2">
                  <c:v>7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8564458087178259"/>
          <c:y val="0.88654486639124264"/>
          <c:w val="0.64178447885639556"/>
          <c:h val="0.10779472238892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33945756780404"/>
          <c:y val="0.14134076990376204"/>
          <c:w val="0.40043241469816271"/>
          <c:h val="0.6673873578302712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charts'!$A$226:$A$229</c:f>
              <c:strCache>
                <c:ptCount val="4"/>
                <c:pt idx="0">
                  <c:v>1 and 2 </c:v>
                </c:pt>
                <c:pt idx="1">
                  <c:v>2 and 3</c:v>
                </c:pt>
                <c:pt idx="2">
                  <c:v>1, 2 and 3</c:v>
                </c:pt>
                <c:pt idx="3">
                  <c:v>All</c:v>
                </c:pt>
              </c:strCache>
            </c:strRef>
          </c:cat>
          <c:val>
            <c:numRef>
              <c:f>'Pie charts'!$B$226:$B$229</c:f>
              <c:numCache>
                <c:formatCode>General</c:formatCode>
                <c:ptCount val="4"/>
                <c:pt idx="0">
                  <c:v>3</c:v>
                </c:pt>
                <c:pt idx="1">
                  <c:v>228</c:v>
                </c:pt>
                <c:pt idx="2">
                  <c:v>8</c:v>
                </c:pt>
                <c:pt idx="3">
                  <c:v>239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charts'!$A$238:$A$243</c:f>
              <c:strCache>
                <c:ptCount val="6"/>
                <c:pt idx="0">
                  <c:v>It is  a record of arrest</c:v>
                </c:pt>
                <c:pt idx="1">
                  <c:v>It acts as a safeguard against arbitrary arrest</c:v>
                </c:pt>
                <c:pt idx="2">
                  <c:v>Other – Please specify</c:v>
                </c:pt>
                <c:pt idx="3">
                  <c:v>Not responded</c:v>
                </c:pt>
                <c:pt idx="4">
                  <c:v>Not clear</c:v>
                </c:pt>
                <c:pt idx="5">
                  <c:v>Responded</c:v>
                </c:pt>
              </c:strCache>
            </c:strRef>
          </c:cat>
          <c:val>
            <c:numRef>
              <c:f>'Pie charts'!$B$238:$B$243</c:f>
              <c:numCache>
                <c:formatCode>General</c:formatCode>
                <c:ptCount val="6"/>
                <c:pt idx="0">
                  <c:v>97</c:v>
                </c:pt>
                <c:pt idx="1">
                  <c:v>52</c:v>
                </c:pt>
                <c:pt idx="2">
                  <c:v>57</c:v>
                </c:pt>
                <c:pt idx="3">
                  <c:v>12</c:v>
                </c:pt>
                <c:pt idx="4">
                  <c:v>9</c:v>
                </c:pt>
                <c:pt idx="5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563319045729648E-2"/>
          <c:y val="0.73369816272965871"/>
          <c:w val="0.91401902548014591"/>
          <c:h val="0.258070491188601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848754750705771"/>
          <c:y val="0.3293585028896468"/>
          <c:w val="0.3236154781271649"/>
          <c:h val="0.4153350163262928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[1]Sheet6!$A$4:$A$5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cat>
          <c:val>
            <c:numRef>
              <c:f>[1]Sheet6!$B$4:$B$5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Sheet6!$A$4:$A$5</c:f>
              <c:strCache>
                <c:ptCount val="2"/>
                <c:pt idx="0">
                  <c:v>Not responded</c:v>
                </c:pt>
                <c:pt idx="1">
                  <c:v>Responded</c:v>
                </c:pt>
              </c:strCache>
            </c:strRef>
          </c:cat>
          <c:val>
            <c:numRef>
              <c:f>Sheet6!$B$4:$B$5</c:f>
              <c:numCache>
                <c:formatCode>General</c:formatCode>
                <c:ptCount val="2"/>
                <c:pt idx="0">
                  <c:v>26</c:v>
                </c:pt>
                <c:pt idx="1">
                  <c:v>213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charts'!$A$260:$A$265</c:f>
              <c:strCache>
                <c:ptCount val="6"/>
                <c:pt idx="0">
                  <c:v>Always</c:v>
                </c:pt>
                <c:pt idx="1">
                  <c:v>Frequently</c:v>
                </c:pt>
                <c:pt idx="2">
                  <c:v>Rarely</c:v>
                </c:pt>
                <c:pt idx="3">
                  <c:v>Never</c:v>
                </c:pt>
                <c:pt idx="4">
                  <c:v>Not Responded</c:v>
                </c:pt>
                <c:pt idx="5">
                  <c:v>Grand Total</c:v>
                </c:pt>
              </c:strCache>
            </c:strRef>
          </c:cat>
          <c:val>
            <c:numRef>
              <c:f>'Pie charts'!$B$260:$B$265</c:f>
              <c:numCache>
                <c:formatCode>General</c:formatCode>
                <c:ptCount val="6"/>
                <c:pt idx="0">
                  <c:v>173</c:v>
                </c:pt>
                <c:pt idx="1">
                  <c:v>35</c:v>
                </c:pt>
                <c:pt idx="2">
                  <c:v>22</c:v>
                </c:pt>
                <c:pt idx="3">
                  <c:v>3</c:v>
                </c:pt>
                <c:pt idx="4">
                  <c:v>6</c:v>
                </c:pt>
                <c:pt idx="5">
                  <c:v>239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charts'!$A$281:$A$282</c:f>
              <c:strCache>
                <c:ptCount val="2"/>
                <c:pt idx="0">
                  <c:v>Responded</c:v>
                </c:pt>
                <c:pt idx="1">
                  <c:v>Not resopnded</c:v>
                </c:pt>
              </c:strCache>
            </c:strRef>
          </c:cat>
          <c:val>
            <c:numRef>
              <c:f>'Pie charts'!$B$281:$B$282</c:f>
              <c:numCache>
                <c:formatCode>General</c:formatCode>
                <c:ptCount val="2"/>
                <c:pt idx="0">
                  <c:v>211</c:v>
                </c:pt>
                <c:pt idx="1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charts'!$A$306:$A$310</c:f>
              <c:strCache>
                <c:ptCount val="5"/>
                <c:pt idx="0">
                  <c:v>Always</c:v>
                </c:pt>
                <c:pt idx="1">
                  <c:v>Frequently</c:v>
                </c:pt>
                <c:pt idx="2">
                  <c:v>Rarely</c:v>
                </c:pt>
                <c:pt idx="3">
                  <c:v>Never</c:v>
                </c:pt>
                <c:pt idx="4">
                  <c:v>Not Responded</c:v>
                </c:pt>
              </c:strCache>
            </c:strRef>
          </c:cat>
          <c:val>
            <c:numRef>
              <c:f>'Pie charts'!$B$306:$B$310</c:f>
              <c:numCache>
                <c:formatCode>General</c:formatCode>
                <c:ptCount val="5"/>
                <c:pt idx="0">
                  <c:v>161</c:v>
                </c:pt>
                <c:pt idx="1">
                  <c:v>39</c:v>
                </c:pt>
                <c:pt idx="2">
                  <c:v>29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charts'!$A$320:$A$323</c:f>
              <c:strCache>
                <c:ptCount val="4"/>
                <c:pt idx="0">
                  <c:v>Yes</c:v>
                </c:pt>
                <c:pt idx="1">
                  <c:v>No</c:v>
                </c:pt>
                <c:pt idx="2">
                  <c:v>Not responded</c:v>
                </c:pt>
                <c:pt idx="3">
                  <c:v>Not applicable</c:v>
                </c:pt>
              </c:strCache>
            </c:strRef>
          </c:cat>
          <c:val>
            <c:numRef>
              <c:f>'Pie charts'!$B$320:$B$323</c:f>
              <c:numCache>
                <c:formatCode>General</c:formatCode>
                <c:ptCount val="4"/>
                <c:pt idx="0">
                  <c:v>53</c:v>
                </c:pt>
                <c:pt idx="1">
                  <c:v>55</c:v>
                </c:pt>
                <c:pt idx="2">
                  <c:v>68</c:v>
                </c:pt>
                <c:pt idx="3">
                  <c:v>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charts'!$A$333:$A$338</c:f>
              <c:strCache>
                <c:ptCount val="6"/>
                <c:pt idx="0">
                  <c:v>1 hour                     </c:v>
                </c:pt>
                <c:pt idx="1">
                  <c:v>4 hours</c:v>
                </c:pt>
                <c:pt idx="2">
                  <c:v>8 hours </c:v>
                </c:pt>
                <c:pt idx="3">
                  <c:v>24 hours</c:v>
                </c:pt>
                <c:pt idx="4">
                  <c:v>Not Applicable</c:v>
                </c:pt>
                <c:pt idx="5">
                  <c:v>Not clear</c:v>
                </c:pt>
              </c:strCache>
            </c:strRef>
          </c:cat>
          <c:val>
            <c:numRef>
              <c:f>'Pie charts'!$B$333:$B$338</c:f>
              <c:numCache>
                <c:formatCode>General</c:formatCode>
                <c:ptCount val="6"/>
                <c:pt idx="0">
                  <c:v>67</c:v>
                </c:pt>
                <c:pt idx="1">
                  <c:v>6</c:v>
                </c:pt>
                <c:pt idx="2">
                  <c:v>2</c:v>
                </c:pt>
                <c:pt idx="3">
                  <c:v>4</c:v>
                </c:pt>
                <c:pt idx="4">
                  <c:v>88</c:v>
                </c:pt>
                <c:pt idx="5">
                  <c:v>72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182569606416127E-2"/>
          <c:y val="0.88490506611201902"/>
          <c:w val="0.95345199890102827"/>
          <c:h val="8.49062546426979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'Pie charts'!$B$20</c:f>
              <c:strCache>
                <c:ptCount val="1"/>
                <c:pt idx="0">
                  <c:v>Responses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charts'!$A$21:$A$22</c:f>
              <c:strCache>
                <c:ptCount val="2"/>
                <c:pt idx="0">
                  <c:v>Responded</c:v>
                </c:pt>
                <c:pt idx="1">
                  <c:v>Not responded</c:v>
                </c:pt>
              </c:strCache>
            </c:strRef>
          </c:cat>
          <c:val>
            <c:numRef>
              <c:f>'Pie charts'!$B$21:$B$22</c:f>
              <c:numCache>
                <c:formatCode>General</c:formatCode>
                <c:ptCount val="2"/>
                <c:pt idx="0">
                  <c:v>233</c:v>
                </c:pt>
                <c:pt idx="1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charts'!$A$119:$A$121</c:f>
              <c:strCache>
                <c:ptCount val="3"/>
                <c:pt idx="0">
                  <c:v>1, 2 and 3</c:v>
                </c:pt>
                <c:pt idx="1">
                  <c:v>All</c:v>
                </c:pt>
                <c:pt idx="2">
                  <c:v>No response</c:v>
                </c:pt>
              </c:strCache>
            </c:strRef>
          </c:cat>
          <c:val>
            <c:numRef>
              <c:f>'Pie charts'!$B$119:$B$121</c:f>
              <c:numCache>
                <c:formatCode>General</c:formatCode>
                <c:ptCount val="3"/>
                <c:pt idx="0">
                  <c:v>3</c:v>
                </c:pt>
                <c:pt idx="1">
                  <c:v>228</c:v>
                </c:pt>
                <c:pt idx="2">
                  <c:v>8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Sheet5!$A$185:$A$189</c:f>
              <c:strCache>
                <c:ptCount val="5"/>
                <c:pt idx="0">
                  <c:v>1, 4 and 5                    </c:v>
                </c:pt>
                <c:pt idx="1">
                  <c:v>1 and 3</c:v>
                </c:pt>
                <c:pt idx="2">
                  <c:v>1, 2 and 3</c:v>
                </c:pt>
                <c:pt idx="3">
                  <c:v>All</c:v>
                </c:pt>
                <c:pt idx="4">
                  <c:v>Not clear</c:v>
                </c:pt>
              </c:strCache>
            </c:strRef>
          </c:cat>
          <c:val>
            <c:numRef>
              <c:f>Sheet5!$B$185:$B$189</c:f>
              <c:numCache>
                <c:formatCode>General</c:formatCode>
                <c:ptCount val="5"/>
                <c:pt idx="0">
                  <c:v>1</c:v>
                </c:pt>
                <c:pt idx="1">
                  <c:v>23</c:v>
                </c:pt>
                <c:pt idx="2">
                  <c:v>116</c:v>
                </c:pt>
                <c:pt idx="3">
                  <c:v>86</c:v>
                </c:pt>
                <c:pt idx="4">
                  <c:v>13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000029101141402E-2"/>
          <c:y val="0.847164954078508"/>
          <c:w val="0.89999994179771714"/>
          <c:h val="0.138117918951893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Sheet6!$J$7:$J$8</c:f>
              <c:strCache>
                <c:ptCount val="2"/>
                <c:pt idx="0">
                  <c:v>Not responded</c:v>
                </c:pt>
                <c:pt idx="1">
                  <c:v>Responded</c:v>
                </c:pt>
              </c:strCache>
            </c:strRef>
          </c:cat>
          <c:val>
            <c:numRef>
              <c:f>Sheet6!$K$7:$K$8</c:f>
              <c:numCache>
                <c:formatCode>General</c:formatCode>
                <c:ptCount val="2"/>
                <c:pt idx="0">
                  <c:v>24</c:v>
                </c:pt>
                <c:pt idx="1">
                  <c:v>215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charts'!$A$135:$A$138</c:f>
              <c:strCache>
                <c:ptCount val="4"/>
                <c:pt idx="0">
                  <c:v>During arrest     </c:v>
                </c:pt>
                <c:pt idx="1">
                  <c:v>After arrest     </c:v>
                </c:pt>
                <c:pt idx="2">
                  <c:v>In the police station    </c:v>
                </c:pt>
                <c:pt idx="3">
                  <c:v>No response</c:v>
                </c:pt>
              </c:strCache>
            </c:strRef>
          </c:cat>
          <c:val>
            <c:numRef>
              <c:f>'Pie charts'!$B$135:$B$138</c:f>
              <c:numCache>
                <c:formatCode>General</c:formatCode>
                <c:ptCount val="4"/>
                <c:pt idx="0">
                  <c:v>214</c:v>
                </c:pt>
                <c:pt idx="1">
                  <c:v>22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charts'!$A$368:$A$373</c:f>
              <c:strCache>
                <c:ptCount val="6"/>
                <c:pt idx="0">
                  <c:v>Immediately                      </c:v>
                </c:pt>
                <c:pt idx="1">
                  <c:v>After some time                        </c:v>
                </c:pt>
                <c:pt idx="2">
                  <c:v>When there is time to find one </c:v>
                </c:pt>
                <c:pt idx="3">
                  <c:v>With difficulty </c:v>
                </c:pt>
                <c:pt idx="4">
                  <c:v>Not responded</c:v>
                </c:pt>
                <c:pt idx="5">
                  <c:v>Not clear</c:v>
                </c:pt>
              </c:strCache>
            </c:strRef>
          </c:cat>
          <c:val>
            <c:numRef>
              <c:f>'Pie charts'!$B$368:$B$373</c:f>
              <c:numCache>
                <c:formatCode>General</c:formatCode>
                <c:ptCount val="6"/>
                <c:pt idx="0">
                  <c:v>6</c:v>
                </c:pt>
                <c:pt idx="1">
                  <c:v>21</c:v>
                </c:pt>
                <c:pt idx="2">
                  <c:v>22</c:v>
                </c:pt>
                <c:pt idx="3">
                  <c:v>179</c:v>
                </c:pt>
                <c:pt idx="4">
                  <c:v>10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numRef>
              <c:f>[1]Sheet6!$D$6:$D$7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cat>
          <c:val>
            <c:numRef>
              <c:f>[1]Sheet6!$E$6:$E$7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Sheet6!$D$6:$D$7</c:f>
              <c:strCache>
                <c:ptCount val="2"/>
                <c:pt idx="0">
                  <c:v>Not responded</c:v>
                </c:pt>
                <c:pt idx="1">
                  <c:v>Responded</c:v>
                </c:pt>
              </c:strCache>
            </c:strRef>
          </c:cat>
          <c:val>
            <c:numRef>
              <c:f>Sheet6!$E$6:$E$7</c:f>
              <c:numCache>
                <c:formatCode>General</c:formatCode>
                <c:ptCount val="2"/>
                <c:pt idx="0">
                  <c:v>32</c:v>
                </c:pt>
                <c:pt idx="1">
                  <c:v>207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charts'!$A$146:$A$150</c:f>
              <c:strCache>
                <c:ptCount val="5"/>
                <c:pt idx="0">
                  <c:v>On the spot/crime scene     </c:v>
                </c:pt>
                <c:pt idx="1">
                  <c:v>In transit (from crime scene to Police Station)    </c:v>
                </c:pt>
                <c:pt idx="2">
                  <c:v>The place of arrest</c:v>
                </c:pt>
                <c:pt idx="3">
                  <c:v>In the police station    </c:v>
                </c:pt>
                <c:pt idx="4">
                  <c:v>No response</c:v>
                </c:pt>
              </c:strCache>
            </c:strRef>
          </c:cat>
          <c:val>
            <c:numRef>
              <c:f>'Pie charts'!$B$146:$B$150</c:f>
              <c:numCache>
                <c:formatCode>General</c:formatCode>
                <c:ptCount val="5"/>
                <c:pt idx="0">
                  <c:v>35</c:v>
                </c:pt>
                <c:pt idx="1">
                  <c:v>2</c:v>
                </c:pt>
                <c:pt idx="2">
                  <c:v>195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827358988302352"/>
          <c:y val="0.65137590223097108"/>
          <c:w val="0.57023377952313337"/>
          <c:h val="0.332999097769028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charts'!$A$27:$A$29</c:f>
              <c:strCache>
                <c:ptCount val="3"/>
                <c:pt idx="0">
                  <c:v>4. When is an arrest not reasonable?   </c:v>
                </c:pt>
                <c:pt idx="1">
                  <c:v>Responded</c:v>
                </c:pt>
                <c:pt idx="2">
                  <c:v>Not responded</c:v>
                </c:pt>
              </c:strCache>
            </c:strRef>
          </c:cat>
          <c:val>
            <c:numRef>
              <c:f>'Pie charts'!$B$27:$B$29</c:f>
              <c:numCache>
                <c:formatCode>General</c:formatCode>
                <c:ptCount val="3"/>
                <c:pt idx="1">
                  <c:v>214</c:v>
                </c:pt>
                <c:pt idx="2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Sheet6!$G$6:$G$8</c:f>
              <c:strCache>
                <c:ptCount val="3"/>
                <c:pt idx="0">
                  <c:v>Not responded</c:v>
                </c:pt>
                <c:pt idx="1">
                  <c:v>NA</c:v>
                </c:pt>
                <c:pt idx="2">
                  <c:v>Responded</c:v>
                </c:pt>
              </c:strCache>
            </c:strRef>
          </c:cat>
          <c:val>
            <c:numRef>
              <c:f>Sheet6!$H$6:$H$8</c:f>
              <c:numCache>
                <c:formatCode>General</c:formatCode>
                <c:ptCount val="3"/>
                <c:pt idx="0">
                  <c:v>26</c:v>
                </c:pt>
                <c:pt idx="1">
                  <c:v>2</c:v>
                </c:pt>
                <c:pt idx="2">
                  <c:v>211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charts'!$A$420:$A$422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Not responded</c:v>
                </c:pt>
              </c:strCache>
            </c:strRef>
          </c:cat>
          <c:val>
            <c:numRef>
              <c:f>'Pie charts'!$B$420:$B$422</c:f>
              <c:numCache>
                <c:formatCode>General</c:formatCode>
                <c:ptCount val="3"/>
                <c:pt idx="0">
                  <c:v>213</c:v>
                </c:pt>
                <c:pt idx="1">
                  <c:v>15</c:v>
                </c:pt>
                <c:pt idx="2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charts'!$A$190:$A$192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No response</c:v>
                </c:pt>
              </c:strCache>
            </c:strRef>
          </c:cat>
          <c:val>
            <c:numRef>
              <c:f>'Pie charts'!$B$190:$B$192</c:f>
              <c:numCache>
                <c:formatCode>General</c:formatCode>
                <c:ptCount val="3"/>
                <c:pt idx="0">
                  <c:v>220</c:v>
                </c:pt>
                <c:pt idx="1">
                  <c:v>6</c:v>
                </c:pt>
                <c:pt idx="2">
                  <c:v>13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charts'!$A$203:$A$207</c:f>
              <c:strCache>
                <c:ptCount val="5"/>
                <c:pt idx="0">
                  <c:v>Always                        </c:v>
                </c:pt>
                <c:pt idx="1">
                  <c:v>Frequently                           </c:v>
                </c:pt>
                <c:pt idx="2">
                  <c:v>Rarely                        </c:v>
                </c:pt>
                <c:pt idx="3">
                  <c:v>Never </c:v>
                </c:pt>
                <c:pt idx="4">
                  <c:v>No response</c:v>
                </c:pt>
              </c:strCache>
            </c:strRef>
          </c:cat>
          <c:val>
            <c:numRef>
              <c:f>'Pie charts'!$B$203:$B$207</c:f>
              <c:numCache>
                <c:formatCode>General</c:formatCode>
                <c:ptCount val="5"/>
                <c:pt idx="0">
                  <c:v>153</c:v>
                </c:pt>
                <c:pt idx="1">
                  <c:v>36</c:v>
                </c:pt>
                <c:pt idx="2">
                  <c:v>28</c:v>
                </c:pt>
                <c:pt idx="3">
                  <c:v>6</c:v>
                </c:pt>
                <c:pt idx="4">
                  <c:v>16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Sheet6!$M$5:$M$6</c:f>
              <c:strCache>
                <c:ptCount val="2"/>
                <c:pt idx="0">
                  <c:v>Not responded</c:v>
                </c:pt>
                <c:pt idx="1">
                  <c:v>Responded</c:v>
                </c:pt>
              </c:strCache>
            </c:strRef>
          </c:cat>
          <c:val>
            <c:numRef>
              <c:f>Sheet6!$N$5:$N$6</c:f>
              <c:numCache>
                <c:formatCode>General</c:formatCode>
                <c:ptCount val="2"/>
                <c:pt idx="0">
                  <c:v>39</c:v>
                </c:pt>
                <c:pt idx="1">
                  <c:v>300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91756583721192"/>
          <c:y val="1.2211364097037431E-2"/>
          <c:w val="0.51418014424336378"/>
          <c:h val="0.8351113376774665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charts'!$A$213:$A$215</c:f>
              <c:strCache>
                <c:ptCount val="3"/>
                <c:pt idx="0">
                  <c:v>Yes</c:v>
                </c:pt>
                <c:pt idx="1">
                  <c:v>No </c:v>
                </c:pt>
                <c:pt idx="2">
                  <c:v>No response</c:v>
                </c:pt>
              </c:strCache>
            </c:strRef>
          </c:cat>
          <c:val>
            <c:numRef>
              <c:f>'Pie charts'!$B$213:$B$215</c:f>
              <c:numCache>
                <c:formatCode>General</c:formatCode>
                <c:ptCount val="3"/>
                <c:pt idx="0">
                  <c:v>193</c:v>
                </c:pt>
                <c:pt idx="1">
                  <c:v>22</c:v>
                </c:pt>
                <c:pt idx="2">
                  <c:v>24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Sheet6!$P$4:$P$5</c:f>
              <c:strCache>
                <c:ptCount val="2"/>
                <c:pt idx="0">
                  <c:v>Not responded</c:v>
                </c:pt>
                <c:pt idx="1">
                  <c:v>Responded</c:v>
                </c:pt>
              </c:strCache>
            </c:strRef>
          </c:cat>
          <c:val>
            <c:numRef>
              <c:f>Sheet6!$Q$4:$Q$5</c:f>
              <c:numCache>
                <c:formatCode>General</c:formatCode>
                <c:ptCount val="2"/>
                <c:pt idx="0">
                  <c:v>102</c:v>
                </c:pt>
                <c:pt idx="1">
                  <c:v>137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charts'!$A$33:$A$35</c:f>
              <c:strCache>
                <c:ptCount val="3"/>
                <c:pt idx="0">
                  <c:v>5.What is the difference between “arrest” and “detention”?</c:v>
                </c:pt>
                <c:pt idx="1">
                  <c:v>Responded</c:v>
                </c:pt>
                <c:pt idx="2">
                  <c:v>Not responded</c:v>
                </c:pt>
              </c:strCache>
            </c:strRef>
          </c:cat>
          <c:val>
            <c:numRef>
              <c:f>'Pie charts'!$B$33:$B$35</c:f>
              <c:numCache>
                <c:formatCode>General</c:formatCode>
                <c:ptCount val="3"/>
                <c:pt idx="1">
                  <c:v>223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Sheet5!$A$238:$A$241</c:f>
              <c:strCache>
                <c:ptCount val="4"/>
                <c:pt idx="0">
                  <c:v>Always</c:v>
                </c:pt>
                <c:pt idx="1">
                  <c:v>Frequently </c:v>
                </c:pt>
                <c:pt idx="2">
                  <c:v>Rarely</c:v>
                </c:pt>
                <c:pt idx="3">
                  <c:v>Never</c:v>
                </c:pt>
              </c:strCache>
            </c:strRef>
          </c:cat>
          <c:val>
            <c:numRef>
              <c:f>Sheet5!$B$238:$B$241</c:f>
              <c:numCache>
                <c:formatCode>General</c:formatCode>
                <c:ptCount val="4"/>
                <c:pt idx="0">
                  <c:v>17</c:v>
                </c:pt>
                <c:pt idx="1">
                  <c:v>107</c:v>
                </c:pt>
                <c:pt idx="2">
                  <c:v>99</c:v>
                </c:pt>
                <c:pt idx="3">
                  <c:v>16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charts'!$A$492:$A$495</c:f>
              <c:strCache>
                <c:ptCount val="4"/>
                <c:pt idx="0">
                  <c:v>Always</c:v>
                </c:pt>
                <c:pt idx="1">
                  <c:v>In some cases</c:v>
                </c:pt>
                <c:pt idx="2">
                  <c:v>Never</c:v>
                </c:pt>
                <c:pt idx="3">
                  <c:v>Not responded</c:v>
                </c:pt>
              </c:strCache>
            </c:strRef>
          </c:cat>
          <c:val>
            <c:numRef>
              <c:f>'Pie charts'!$B$492:$B$495</c:f>
              <c:numCache>
                <c:formatCode>General</c:formatCode>
                <c:ptCount val="4"/>
                <c:pt idx="0">
                  <c:v>17</c:v>
                </c:pt>
                <c:pt idx="1">
                  <c:v>107</c:v>
                </c:pt>
                <c:pt idx="2">
                  <c:v>99</c:v>
                </c:pt>
                <c:pt idx="3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charts'!$A$503:$A$504</c:f>
              <c:strCache>
                <c:ptCount val="2"/>
                <c:pt idx="0">
                  <c:v>Responded</c:v>
                </c:pt>
                <c:pt idx="1">
                  <c:v>Not responded</c:v>
                </c:pt>
              </c:strCache>
            </c:strRef>
          </c:cat>
          <c:val>
            <c:numRef>
              <c:f>'Pie charts'!$B$503:$B$504</c:f>
              <c:numCache>
                <c:formatCode>General</c:formatCode>
                <c:ptCount val="2"/>
                <c:pt idx="0">
                  <c:v>143</c:v>
                </c:pt>
                <c:pt idx="1">
                  <c:v>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charts'!$A$513:$A$514</c:f>
              <c:strCache>
                <c:ptCount val="2"/>
                <c:pt idx="0">
                  <c:v>Responded</c:v>
                </c:pt>
                <c:pt idx="1">
                  <c:v>Not responded</c:v>
                </c:pt>
              </c:strCache>
            </c:strRef>
          </c:cat>
          <c:val>
            <c:numRef>
              <c:f>'Pie charts'!$B$513:$B$514</c:f>
              <c:numCache>
                <c:formatCode>General</c:formatCode>
                <c:ptCount val="2"/>
                <c:pt idx="0">
                  <c:v>184</c:v>
                </c:pt>
                <c:pt idx="1">
                  <c:v>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charts'!$A$524:$A$526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Not responded</c:v>
                </c:pt>
              </c:strCache>
            </c:strRef>
          </c:cat>
          <c:val>
            <c:numRef>
              <c:f>'Pie charts'!$B$524:$B$526</c:f>
              <c:numCache>
                <c:formatCode>General</c:formatCode>
                <c:ptCount val="3"/>
                <c:pt idx="0">
                  <c:v>201</c:v>
                </c:pt>
                <c:pt idx="1">
                  <c:v>22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Sheet5!$D$238:$D$240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No response</c:v>
                </c:pt>
              </c:strCache>
            </c:strRef>
          </c:cat>
          <c:val>
            <c:numRef>
              <c:f>Sheet5!$E$238:$E$240</c:f>
              <c:numCache>
                <c:formatCode>General</c:formatCode>
                <c:ptCount val="3"/>
                <c:pt idx="0">
                  <c:v>146</c:v>
                </c:pt>
                <c:pt idx="1">
                  <c:v>71</c:v>
                </c:pt>
                <c:pt idx="2">
                  <c:v>19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Sheet5!$G$238:$G$242</c:f>
              <c:strCache>
                <c:ptCount val="5"/>
                <c:pt idx="0">
                  <c:v>Yes</c:v>
                </c:pt>
                <c:pt idx="1">
                  <c:v>No</c:v>
                </c:pt>
                <c:pt idx="2">
                  <c:v>It is entered in the general diary</c:v>
                </c:pt>
                <c:pt idx="3">
                  <c:v>No response</c:v>
                </c:pt>
                <c:pt idx="4">
                  <c:v>Not clear</c:v>
                </c:pt>
              </c:strCache>
            </c:strRef>
          </c:cat>
          <c:val>
            <c:numRef>
              <c:f>Sheet5!$H$238:$H$242</c:f>
              <c:numCache>
                <c:formatCode>General</c:formatCode>
                <c:ptCount val="5"/>
                <c:pt idx="0">
                  <c:v>30</c:v>
                </c:pt>
                <c:pt idx="1">
                  <c:v>117</c:v>
                </c:pt>
                <c:pt idx="2">
                  <c:v>64</c:v>
                </c:pt>
                <c:pt idx="3">
                  <c:v>25</c:v>
                </c:pt>
                <c:pt idx="4">
                  <c:v>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charts'!$A$559:$A$565</c:f>
              <c:strCache>
                <c:ptCount val="7"/>
                <c:pt idx="0">
                  <c:v>Help the suspect to call a lawyer of their choice and help them to call a lawyer of their choice </c:v>
                </c:pt>
                <c:pt idx="1">
                  <c:v>Call lawyers known to you</c:v>
                </c:pt>
                <c:pt idx="2">
                  <c:v>Inform the District Legal Services Authority forthwith</c:v>
                </c:pt>
                <c:pt idx="3">
                  <c:v>Inform a legal aid lawyer</c:v>
                </c:pt>
                <c:pt idx="4">
                  <c:v>Any other</c:v>
                </c:pt>
                <c:pt idx="5">
                  <c:v>Not responded</c:v>
                </c:pt>
                <c:pt idx="6">
                  <c:v>Not clear</c:v>
                </c:pt>
              </c:strCache>
            </c:strRef>
          </c:cat>
          <c:val>
            <c:numRef>
              <c:f>'Pie charts'!$B$559:$B$565</c:f>
              <c:numCache>
                <c:formatCode>General</c:formatCode>
                <c:ptCount val="7"/>
                <c:pt idx="0">
                  <c:v>138</c:v>
                </c:pt>
                <c:pt idx="1">
                  <c:v>4</c:v>
                </c:pt>
                <c:pt idx="2">
                  <c:v>29</c:v>
                </c:pt>
                <c:pt idx="3">
                  <c:v>11</c:v>
                </c:pt>
                <c:pt idx="4">
                  <c:v>19</c:v>
                </c:pt>
                <c:pt idx="5">
                  <c:v>37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3438150233941028E-2"/>
          <c:y val="0.65456144235497105"/>
          <c:w val="0.95540719157488652"/>
          <c:h val="0.32604314629269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'Pie charts'!$A$575:$A$577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Not responded</c:v>
                </c:pt>
              </c:strCache>
            </c:strRef>
          </c:cat>
          <c:val>
            <c:numRef>
              <c:f>'Pie charts'!$B$575:$B$577</c:f>
              <c:numCache>
                <c:formatCode>General</c:formatCode>
                <c:ptCount val="3"/>
                <c:pt idx="0">
                  <c:v>107</c:v>
                </c:pt>
                <c:pt idx="1">
                  <c:v>107</c:v>
                </c:pt>
                <c:pt idx="2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641886412018117"/>
          <c:y val="0.87512757334383262"/>
          <c:w val="0.59358972080128014"/>
          <c:h val="0.122644090285565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'Pie charts'!$A$41:$A$46</c:f>
              <c:strCache>
                <c:ptCount val="6"/>
                <c:pt idx="0">
                  <c:v>6. Do you forward the duly filled up arrest checklist to the magistrate?</c:v>
                </c:pt>
                <c:pt idx="1">
                  <c:v>Always</c:v>
                </c:pt>
                <c:pt idx="2">
                  <c:v>Frequently</c:v>
                </c:pt>
                <c:pt idx="3">
                  <c:v>Rarely</c:v>
                </c:pt>
                <c:pt idx="4">
                  <c:v>Never</c:v>
                </c:pt>
                <c:pt idx="5">
                  <c:v>Not clear</c:v>
                </c:pt>
              </c:strCache>
            </c:strRef>
          </c:cat>
          <c:val>
            <c:numRef>
              <c:f>'Pie charts'!$B$41:$B$46</c:f>
              <c:numCache>
                <c:formatCode>General</c:formatCode>
                <c:ptCount val="6"/>
                <c:pt idx="0">
                  <c:v>0</c:v>
                </c:pt>
                <c:pt idx="1">
                  <c:v>177</c:v>
                </c:pt>
                <c:pt idx="2">
                  <c:v>31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Responses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'Pie charts'!$B$17</c:f>
              <c:strCache>
                <c:ptCount val="1"/>
                <c:pt idx="0">
                  <c:v>Responses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'Pie charts'!$A$18:$A$23</c:f>
              <c:strCache>
                <c:ptCount val="6"/>
                <c:pt idx="0">
                  <c:v>Once</c:v>
                </c:pt>
                <c:pt idx="1">
                  <c:v>A few times</c:v>
                </c:pt>
                <c:pt idx="2">
                  <c:v>More than 10 cases</c:v>
                </c:pt>
                <c:pt idx="3">
                  <c:v>Never</c:v>
                </c:pt>
                <c:pt idx="4">
                  <c:v>No response</c:v>
                </c:pt>
                <c:pt idx="5">
                  <c:v>Not clear</c:v>
                </c:pt>
              </c:strCache>
            </c:strRef>
          </c:cat>
          <c:val>
            <c:numRef>
              <c:f>'Pie charts'!$B$18:$B$23</c:f>
              <c:numCache>
                <c:formatCode>General</c:formatCode>
                <c:ptCount val="6"/>
                <c:pt idx="0">
                  <c:v>5</c:v>
                </c:pt>
                <c:pt idx="1">
                  <c:v>103</c:v>
                </c:pt>
                <c:pt idx="2">
                  <c:v>82</c:v>
                </c:pt>
                <c:pt idx="3">
                  <c:v>36</c:v>
                </c:pt>
                <c:pt idx="4">
                  <c:v>12</c:v>
                </c:pt>
                <c:pt idx="5">
                  <c:v>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39553006571E-2"/>
          <c:y val="0.92363332872864579"/>
          <c:w val="0.95000006044699348"/>
          <c:h val="5.88228116222314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D9D0D-D1FF-4632-87DA-45F4639848CA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0273F-404B-4FC2-9183-12D2B64A5D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2576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Q1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273F-404B-4FC2-9183-12D2B64A5D56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4712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Q9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273F-404B-4FC2-9183-12D2B64A5D56}" type="slidenum">
              <a:rPr lang="en-IN" smtClean="0"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1757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Q13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273F-404B-4FC2-9183-12D2B64A5D56}" type="slidenum">
              <a:rPr lang="en-IN" smtClean="0"/>
              <a:t>40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9385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Q18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273F-404B-4FC2-9183-12D2B64A5D56}" type="slidenum">
              <a:rPr lang="en-IN" smtClean="0"/>
              <a:t>42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0623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Q20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273F-404B-4FC2-9183-12D2B64A5D56}" type="slidenum">
              <a:rPr lang="en-IN" smtClean="0"/>
              <a:t>43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354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Q21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273F-404B-4FC2-9183-12D2B64A5D56}" type="slidenum">
              <a:rPr lang="en-IN" smtClean="0"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0508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Q22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273F-404B-4FC2-9183-12D2B64A5D56}" type="slidenum">
              <a:rPr lang="en-IN" smtClean="0"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4090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Q23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273F-404B-4FC2-9183-12D2B64A5D56}" type="slidenum">
              <a:rPr lang="en-IN" smtClean="0"/>
              <a:t>46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0984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Q1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273F-404B-4FC2-9183-12D2B64A5D56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3726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Q2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273F-404B-4FC2-9183-12D2B64A5D56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3919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Q5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273F-404B-4FC2-9183-12D2B64A5D56}" type="slidenum">
              <a:rPr lang="en-IN" smtClean="0"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8476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Q3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273F-404B-4FC2-9183-12D2B64A5D56}" type="slidenum">
              <a:rPr lang="en-IN" smtClean="0"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2658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Q14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273F-404B-4FC2-9183-12D2B64A5D56}" type="slidenum">
              <a:rPr lang="en-IN" smtClean="0"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5146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Q17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273F-404B-4FC2-9183-12D2B64A5D56}" type="slidenum">
              <a:rPr lang="en-IN" smtClean="0"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2636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Q7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273F-404B-4FC2-9183-12D2B64A5D56}" type="slidenum">
              <a:rPr lang="en-IN" smtClean="0"/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2036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Q8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273F-404B-4FC2-9183-12D2B64A5D56}" type="slidenum">
              <a:rPr lang="en-IN" smtClean="0"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920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4673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089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9857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3708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3581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0354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704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979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014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0133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3408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348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061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597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959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156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0863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55E6239-28D1-4562-90BC-7C4BC3F92283}" type="datetimeFigureOut">
              <a:rPr lang="en-IN" smtClean="0"/>
              <a:t>25-11-2015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73E2A-AEFB-4650-9433-2D334C51F90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45371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1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7. Please </a:t>
            </a:r>
            <a:r>
              <a:rPr lang="en-US" sz="2400" dirty="0">
                <a:solidFill>
                  <a:schemeClr val="accent1"/>
                </a:solidFill>
              </a:rPr>
              <a:t>mention whether you have issued a notice of appearance in cognizable cases where maximum punishment is less than 7 years? </a:t>
            </a:r>
            <a:endParaRPr lang="en-IN" sz="24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103684" y="2080070"/>
          <a:ext cx="8947150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1220567"/>
              </p:ext>
            </p:extLst>
          </p:nvPr>
        </p:nvGraphicFramePr>
        <p:xfrm>
          <a:off x="1379349" y="1611824"/>
          <a:ext cx="8787539" cy="5114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6512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400" dirty="0" smtClean="0">
                <a:solidFill>
                  <a:schemeClr val="accent1"/>
                </a:solidFill>
              </a:rPr>
              <a:t>8. What </a:t>
            </a:r>
            <a:r>
              <a:rPr lang="en-US" sz="2400" dirty="0">
                <a:solidFill>
                  <a:schemeClr val="accent1"/>
                </a:solidFill>
              </a:rPr>
              <a:t>rationale guided you to issue notice of appearance instead of making an arrest?</a:t>
            </a:r>
            <a:r>
              <a:rPr lang="en-IN" sz="2400" dirty="0">
                <a:solidFill>
                  <a:schemeClr val="accent1"/>
                </a:solidFill>
              </a:rPr>
              <a:t/>
            </a:r>
            <a:br>
              <a:rPr lang="en-IN" sz="2400" dirty="0">
                <a:solidFill>
                  <a:schemeClr val="accent1"/>
                </a:solidFill>
              </a:rPr>
            </a:br>
            <a:endParaRPr lang="en-IN" sz="24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6225409"/>
              </p:ext>
            </p:extLst>
          </p:nvPr>
        </p:nvGraphicFramePr>
        <p:xfrm>
          <a:off x="0" y="2113806"/>
          <a:ext cx="2934297" cy="1889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92583" y="2078181"/>
            <a:ext cx="91994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 </a:t>
            </a:r>
            <a:r>
              <a:rPr lang="en-IN" dirty="0"/>
              <a:t>Amendments to Section 41 </a:t>
            </a:r>
            <a:r>
              <a:rPr lang="en-IN" dirty="0" err="1"/>
              <a:t>CrPC</a:t>
            </a:r>
            <a:r>
              <a:rPr lang="en-IN" dirty="0"/>
              <a:t> (not arresting in cases of offence with less than 7 years of punishment) and Supreme Court judgment (</a:t>
            </a:r>
            <a:r>
              <a:rPr lang="en-IN" dirty="0" err="1"/>
              <a:t>Arnesh</a:t>
            </a:r>
            <a:r>
              <a:rPr lang="en-IN" dirty="0"/>
              <a:t> Kumar) – </a:t>
            </a:r>
            <a:r>
              <a:rPr lang="en-IN" dirty="0" smtClean="0"/>
              <a:t>Maximum</a:t>
            </a:r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 </a:t>
            </a:r>
            <a:r>
              <a:rPr lang="en-IN" dirty="0"/>
              <a:t>41 (1) </a:t>
            </a:r>
            <a:r>
              <a:rPr lang="en-IN" dirty="0" err="1"/>
              <a:t>CrPC</a:t>
            </a:r>
            <a:r>
              <a:rPr lang="en-IN" dirty="0"/>
              <a:t> </a:t>
            </a:r>
            <a:r>
              <a:rPr lang="en-IN" dirty="0" smtClean="0"/>
              <a:t> </a:t>
            </a:r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 </a:t>
            </a:r>
            <a:r>
              <a:rPr lang="en-IN" dirty="0"/>
              <a:t>41 (2) </a:t>
            </a:r>
            <a:r>
              <a:rPr lang="en-IN" dirty="0" err="1"/>
              <a:t>CrPC</a:t>
            </a:r>
            <a:r>
              <a:rPr lang="en-IN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 </a:t>
            </a:r>
            <a:r>
              <a:rPr lang="en-IN" dirty="0"/>
              <a:t>W</a:t>
            </a:r>
            <a:r>
              <a:rPr lang="en-IN" dirty="0" smtClean="0"/>
              <a:t>here </a:t>
            </a:r>
            <a:r>
              <a:rPr lang="en-IN" dirty="0"/>
              <a:t>suspect co-operates with investigation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 </a:t>
            </a:r>
            <a:r>
              <a:rPr lang="en-IN" dirty="0"/>
              <a:t>T</a:t>
            </a:r>
            <a:r>
              <a:rPr lang="en-IN" dirty="0" smtClean="0"/>
              <a:t>o </a:t>
            </a:r>
            <a:r>
              <a:rPr lang="en-IN" dirty="0"/>
              <a:t>prevent an offence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 </a:t>
            </a:r>
            <a:r>
              <a:rPr lang="en-IN" dirty="0"/>
              <a:t>O</a:t>
            </a:r>
            <a:r>
              <a:rPr lang="en-IN" dirty="0" smtClean="0"/>
              <a:t>ffence </a:t>
            </a:r>
            <a:r>
              <a:rPr lang="en-IN" dirty="0"/>
              <a:t>involves less than 7 years of punishment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 </a:t>
            </a:r>
            <a:r>
              <a:rPr lang="en-IN" dirty="0"/>
              <a:t>Where there are no grounds for arrest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 </a:t>
            </a:r>
            <a:r>
              <a:rPr lang="en-IN" dirty="0"/>
              <a:t>W</a:t>
            </a:r>
            <a:r>
              <a:rPr lang="en-IN" dirty="0" smtClean="0"/>
              <a:t>here </a:t>
            </a:r>
            <a:r>
              <a:rPr lang="en-IN" dirty="0"/>
              <a:t>investigation does not require arrest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 </a:t>
            </a:r>
            <a:r>
              <a:rPr lang="en-IN" dirty="0"/>
              <a:t>I</a:t>
            </a:r>
            <a:r>
              <a:rPr lang="en-IN" dirty="0" smtClean="0"/>
              <a:t>n </a:t>
            </a:r>
            <a:r>
              <a:rPr lang="en-IN" dirty="0"/>
              <a:t>the case of a woman suspect </a:t>
            </a:r>
          </a:p>
        </p:txBody>
      </p:sp>
    </p:spTree>
    <p:extLst>
      <p:ext uri="{BB962C8B-B14F-4D97-AF65-F5344CB8AC3E}">
        <p14:creationId xmlns:p14="http://schemas.microsoft.com/office/powerpoint/2010/main" val="24892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400" dirty="0" smtClean="0">
                <a:solidFill>
                  <a:schemeClr val="accent1"/>
                </a:solidFill>
              </a:rPr>
              <a:t>9. What </a:t>
            </a:r>
            <a:r>
              <a:rPr lang="en-US" sz="2400" dirty="0">
                <a:solidFill>
                  <a:schemeClr val="accent1"/>
                </a:solidFill>
              </a:rPr>
              <a:t>procedures do you follow while giving notice of appearance?</a:t>
            </a:r>
            <a:r>
              <a:rPr lang="en-IN" sz="2400" dirty="0">
                <a:solidFill>
                  <a:schemeClr val="accent1"/>
                </a:solidFill>
              </a:rPr>
              <a:t/>
            </a:r>
            <a:br>
              <a:rPr lang="en-IN" sz="2400" dirty="0">
                <a:solidFill>
                  <a:schemeClr val="accent1"/>
                </a:solidFill>
              </a:rPr>
            </a:br>
            <a:endParaRPr lang="en-IN" sz="24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16279"/>
              </p:ext>
            </p:extLst>
          </p:nvPr>
        </p:nvGraphicFramePr>
        <p:xfrm>
          <a:off x="0" y="1391024"/>
          <a:ext cx="2695699" cy="1684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81943" y="1391023"/>
            <a:ext cx="97100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Serving notice to concerned accused under section 41 </a:t>
            </a:r>
            <a:r>
              <a:rPr lang="en-IN" dirty="0" err="1"/>
              <a:t>CrPC</a:t>
            </a:r>
            <a:r>
              <a:rPr lang="en-IN" dirty="0"/>
              <a:t> – if the person appears then there is interrogation – </a:t>
            </a:r>
            <a:r>
              <a:rPr lang="en-IN" dirty="0" smtClean="0"/>
              <a:t>1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When you are not convinced enough of the need for arrest you give the person notice to appear within 15 days time -  </a:t>
            </a:r>
            <a:r>
              <a:rPr lang="en-IN" dirty="0" smtClean="0"/>
              <a:t>4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Giving fixed date and time for appearance of the person to be interrogated  - 1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As per </a:t>
            </a:r>
            <a:r>
              <a:rPr lang="en-IN" dirty="0" err="1"/>
              <a:t>CrPC</a:t>
            </a:r>
            <a:r>
              <a:rPr lang="en-IN" dirty="0"/>
              <a:t> – </a:t>
            </a:r>
            <a:r>
              <a:rPr lang="en-IN" dirty="0" smtClean="0"/>
              <a:t>1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Notice is not served to persons below the age of 15 and above 65, nor to women - 1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Notice is served to concerned person within 15 days from the date of institution of the case – </a:t>
            </a:r>
            <a:r>
              <a:rPr lang="en-IN" dirty="0" smtClean="0"/>
              <a:t>1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Using checklist as per procedure – 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Implementation of 41 A – </a:t>
            </a:r>
            <a:r>
              <a:rPr lang="en-IN" dirty="0" smtClean="0"/>
              <a:t>1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After serving notice, investigation is conducted and depending on results the person is produced in court – 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Reasons for serving notice are provided in writing and then the notice is served; procedures are detailed and offences mentioned in the notice – 2</a:t>
            </a:r>
          </a:p>
        </p:txBody>
      </p:sp>
    </p:spTree>
    <p:extLst>
      <p:ext uri="{BB962C8B-B14F-4D97-AF65-F5344CB8AC3E}">
        <p14:creationId xmlns:p14="http://schemas.microsoft.com/office/powerpoint/2010/main" val="343530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 smtClean="0">
                <a:solidFill>
                  <a:schemeClr val="accent1"/>
                </a:solidFill>
              </a:rPr>
              <a:t>10. </a:t>
            </a:r>
            <a:r>
              <a:rPr lang="en-IN" sz="2400" dirty="0">
                <a:solidFill>
                  <a:schemeClr val="accent1"/>
                </a:solidFill>
              </a:rPr>
              <a:t> </a:t>
            </a:r>
            <a:r>
              <a:rPr lang="en-IN" sz="2400" dirty="0" smtClean="0">
                <a:solidFill>
                  <a:schemeClr val="accent1"/>
                </a:solidFill>
              </a:rPr>
              <a:t>Can </a:t>
            </a:r>
            <a:r>
              <a:rPr lang="en-IN" sz="2400" dirty="0">
                <a:solidFill>
                  <a:schemeClr val="accent1"/>
                </a:solidFill>
              </a:rPr>
              <a:t>a notice of appearance be issued any time after the FIR is filed?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0795166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0671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 smtClean="0">
                <a:solidFill>
                  <a:schemeClr val="accent1"/>
                </a:solidFill>
              </a:rPr>
              <a:t>10d. </a:t>
            </a:r>
            <a:r>
              <a:rPr lang="en-IN" sz="2400" dirty="0">
                <a:solidFill>
                  <a:schemeClr val="accent1"/>
                </a:solidFill>
              </a:rPr>
              <a:t>Specific Reasons for the answer</a:t>
            </a:r>
            <a:br>
              <a:rPr lang="en-IN" sz="2400" dirty="0">
                <a:solidFill>
                  <a:schemeClr val="accent1"/>
                </a:solidFill>
              </a:rPr>
            </a:br>
            <a:endParaRPr lang="en-IN" sz="2400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2334001"/>
              </p:ext>
            </p:extLst>
          </p:nvPr>
        </p:nvGraphicFramePr>
        <p:xfrm>
          <a:off x="1103313" y="1423851"/>
          <a:ext cx="8947150" cy="4824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2602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 smtClean="0">
                <a:solidFill>
                  <a:schemeClr val="accent1"/>
                </a:solidFill>
              </a:rPr>
              <a:t>11</a:t>
            </a:r>
            <a:r>
              <a:rPr lang="en-IN" sz="2400" dirty="0">
                <a:solidFill>
                  <a:schemeClr val="accent1"/>
                </a:solidFill>
              </a:rPr>
              <a:t>. When you issue a notice of appearance to a person how do you ensure that he will not tamper with the evidence or intimidate the witness?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204687"/>
              </p:ext>
            </p:extLst>
          </p:nvPr>
        </p:nvGraphicFramePr>
        <p:xfrm>
          <a:off x="1599701" y="1724297"/>
          <a:ext cx="8947150" cy="4767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905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 smtClean="0">
                <a:solidFill>
                  <a:schemeClr val="accent1"/>
                </a:solidFill>
              </a:rPr>
              <a:t> 12. How </a:t>
            </a:r>
            <a:r>
              <a:rPr lang="en-US" sz="2700" dirty="0">
                <a:solidFill>
                  <a:schemeClr val="accent1"/>
                </a:solidFill>
              </a:rPr>
              <a:t>long can you detain a person who has appeared before you under notice?</a:t>
            </a:r>
            <a:r>
              <a:rPr lang="en-IN" sz="2700" dirty="0">
                <a:solidFill>
                  <a:schemeClr val="accent1"/>
                </a:solidFill>
              </a:rPr>
              <a:t/>
            </a:r>
            <a:br>
              <a:rPr lang="en-IN" sz="2700" dirty="0">
                <a:solidFill>
                  <a:schemeClr val="accent1"/>
                </a:solidFill>
              </a:rPr>
            </a:br>
            <a:endParaRPr lang="en-IN" sz="27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5517239"/>
              </p:ext>
            </p:extLst>
          </p:nvPr>
        </p:nvGraphicFramePr>
        <p:xfrm>
          <a:off x="760828" y="981905"/>
          <a:ext cx="11238914" cy="6227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0065865"/>
              </p:ext>
            </p:extLst>
          </p:nvPr>
        </p:nvGraphicFramePr>
        <p:xfrm>
          <a:off x="1658295" y="1672504"/>
          <a:ext cx="8053137" cy="4844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4218536"/>
              </p:ext>
            </p:extLst>
          </p:nvPr>
        </p:nvGraphicFramePr>
        <p:xfrm>
          <a:off x="1436913" y="1523999"/>
          <a:ext cx="9366069" cy="5164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832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accent1"/>
                </a:solidFill>
              </a:rPr>
              <a:t>13. Do </a:t>
            </a:r>
            <a:r>
              <a:rPr lang="en-US" sz="2400" dirty="0">
                <a:solidFill>
                  <a:schemeClr val="accent1"/>
                </a:solidFill>
              </a:rPr>
              <a:t>you inform the court in case a notice of appearance has been issued to a person? If yes, when?</a:t>
            </a:r>
            <a:r>
              <a:rPr lang="en-IN" sz="2400" dirty="0">
                <a:solidFill>
                  <a:schemeClr val="accent1"/>
                </a:solidFill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0089371"/>
              </p:ext>
            </p:extLst>
          </p:nvPr>
        </p:nvGraphicFramePr>
        <p:xfrm>
          <a:off x="1103312" y="1088136"/>
          <a:ext cx="10601008" cy="5559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3596027"/>
              </p:ext>
            </p:extLst>
          </p:nvPr>
        </p:nvGraphicFramePr>
        <p:xfrm>
          <a:off x="2197768" y="1507958"/>
          <a:ext cx="7853066" cy="4892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815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accent1"/>
                </a:solidFill>
              </a:rPr>
              <a:t>14. How </a:t>
            </a:r>
            <a:r>
              <a:rPr lang="en-US" sz="2400" dirty="0">
                <a:solidFill>
                  <a:schemeClr val="accent1"/>
                </a:solidFill>
              </a:rPr>
              <a:t>often do you record reasons for arresting/ not-arresting a person?</a:t>
            </a:r>
            <a:r>
              <a:rPr lang="en-IN" sz="2400" dirty="0">
                <a:solidFill>
                  <a:schemeClr val="accent1"/>
                </a:solidFill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1848438"/>
              </p:ext>
            </p:extLst>
          </p:nvPr>
        </p:nvGraphicFramePr>
        <p:xfrm>
          <a:off x="475488" y="1650302"/>
          <a:ext cx="10607040" cy="4759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3354712"/>
              </p:ext>
            </p:extLst>
          </p:nvPr>
        </p:nvGraphicFramePr>
        <p:xfrm>
          <a:off x="1620253" y="1443789"/>
          <a:ext cx="8758989" cy="4764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391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 smtClean="0">
                <a:solidFill>
                  <a:schemeClr val="accent1"/>
                </a:solidFill>
              </a:rPr>
              <a:t>15</a:t>
            </a:r>
            <a:r>
              <a:rPr lang="en-IN" sz="2400" dirty="0">
                <a:solidFill>
                  <a:schemeClr val="accent1"/>
                </a:solidFill>
              </a:rPr>
              <a:t>. How often do you come across cases where people do not comply with the terms of the notice?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2018856"/>
              </p:ext>
            </p:extLst>
          </p:nvPr>
        </p:nvGraphicFramePr>
        <p:xfrm>
          <a:off x="1103313" y="1685109"/>
          <a:ext cx="9647418" cy="4872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645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585480" cy="4195481"/>
          </a:xfrm>
        </p:spPr>
        <p:txBody>
          <a:bodyPr>
            <a:normAutofit/>
          </a:bodyPr>
          <a:lstStyle/>
          <a:p>
            <a:r>
              <a:rPr lang="en-IN" sz="3200" dirty="0" smtClean="0"/>
              <a:t>Number of Sections : 3</a:t>
            </a:r>
            <a:endParaRPr lang="en-IN" sz="3200" dirty="0"/>
          </a:p>
          <a:p>
            <a:r>
              <a:rPr lang="en-IN" sz="3200" dirty="0" smtClean="0"/>
              <a:t>Number of questions asked : 47</a:t>
            </a:r>
          </a:p>
          <a:p>
            <a:r>
              <a:rPr lang="en-IN" sz="3200" dirty="0" smtClean="0"/>
              <a:t>Questions analysed</a:t>
            </a:r>
            <a:r>
              <a:rPr lang="en-IN" sz="3200" dirty="0"/>
              <a:t>: 47</a:t>
            </a:r>
          </a:p>
          <a:p>
            <a:r>
              <a:rPr lang="en-IN" sz="3200" dirty="0"/>
              <a:t>Number of </a:t>
            </a:r>
            <a:r>
              <a:rPr lang="en-IN" sz="3200" dirty="0" smtClean="0"/>
              <a:t>responses received</a:t>
            </a:r>
            <a:r>
              <a:rPr lang="en-IN" sz="3200" dirty="0"/>
              <a:t>: 239</a:t>
            </a:r>
          </a:p>
          <a:p>
            <a:endParaRPr lang="en-IN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571336" y="1043796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 smtClean="0">
                <a:solidFill>
                  <a:schemeClr val="accent1"/>
                </a:solidFill>
              </a:rPr>
              <a:t>QUESTIONNAIRE BASICS</a:t>
            </a:r>
            <a:endParaRPr lang="en-IN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>
                <a:solidFill>
                  <a:schemeClr val="accent1"/>
                </a:solidFill>
              </a:rPr>
              <a:t>16. What action do you take when people do not comply with the terms of the notice?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4913038"/>
              </p:ext>
            </p:extLst>
          </p:nvPr>
        </p:nvGraphicFramePr>
        <p:xfrm>
          <a:off x="1103313" y="2052638"/>
          <a:ext cx="9307784" cy="4531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4821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Are lawyers usually present during detention of a suspect when called through a notice of appearance issued by the police?</a:t>
            </a:r>
            <a:r>
              <a:rPr lang="en-IN" sz="2000" dirty="0">
                <a:solidFill>
                  <a:schemeClr val="accent1"/>
                </a:solidFill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1228523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6118664"/>
              </p:ext>
            </p:extLst>
          </p:nvPr>
        </p:nvGraphicFramePr>
        <p:xfrm>
          <a:off x="2011680" y="1506249"/>
          <a:ext cx="8039154" cy="4614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220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9410" y="2081053"/>
            <a:ext cx="8946541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9600" dirty="0" smtClean="0"/>
              <a:t>          </a:t>
            </a:r>
            <a:r>
              <a:rPr lang="en-IN" sz="4000" dirty="0" smtClean="0">
                <a:solidFill>
                  <a:schemeClr val="accent1"/>
                </a:solidFill>
              </a:rPr>
              <a:t>SECTION B</a:t>
            </a:r>
          </a:p>
          <a:p>
            <a:pPr marL="0" indent="0" algn="ctr">
              <a:buNone/>
            </a:pPr>
            <a:r>
              <a:rPr lang="en-IN" sz="4000" dirty="0" smtClean="0"/>
              <a:t>     ARREST MEMO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339253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1" y="342990"/>
            <a:ext cx="9404723" cy="1400530"/>
          </a:xfrm>
        </p:spPr>
        <p:txBody>
          <a:bodyPr/>
          <a:lstStyle/>
          <a:p>
            <a:r>
              <a:rPr lang="en-US" sz="2400" dirty="0" smtClean="0">
                <a:solidFill>
                  <a:schemeClr val="accent1"/>
                </a:solidFill>
              </a:rPr>
              <a:t>1. In </a:t>
            </a:r>
            <a:r>
              <a:rPr lang="en-US" sz="2400" dirty="0">
                <a:solidFill>
                  <a:schemeClr val="accent1"/>
                </a:solidFill>
              </a:rPr>
              <a:t>your police station, is an arrest memo filed for every arrest made? </a:t>
            </a:r>
            <a:endParaRPr lang="en-IN" sz="2400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4015248"/>
              </p:ext>
            </p:extLst>
          </p:nvPr>
        </p:nvGraphicFramePr>
        <p:xfrm>
          <a:off x="646112" y="1673352"/>
          <a:ext cx="11122216" cy="4855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590560"/>
              </p:ext>
            </p:extLst>
          </p:nvPr>
        </p:nvGraphicFramePr>
        <p:xfrm>
          <a:off x="1700463" y="1363579"/>
          <a:ext cx="9352548" cy="5021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6270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/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chemeClr val="accent1"/>
                </a:solidFill>
              </a:rPr>
              <a:t>2. </a:t>
            </a:r>
            <a:r>
              <a:rPr lang="en-US" sz="2400" dirty="0">
                <a:solidFill>
                  <a:schemeClr val="accent1"/>
                </a:solidFill>
              </a:rPr>
              <a:t>Do you prepare an arrest memo in cases of </a:t>
            </a:r>
            <a:r>
              <a:rPr lang="en-US" sz="2400" dirty="0" smtClean="0">
                <a:solidFill>
                  <a:schemeClr val="accent1"/>
                </a:solidFill>
              </a:rPr>
              <a:t>bail-able </a:t>
            </a:r>
            <a:r>
              <a:rPr lang="en-US" sz="2400" dirty="0">
                <a:solidFill>
                  <a:schemeClr val="accent1"/>
                </a:solidFill>
              </a:rPr>
              <a:t>offences?</a:t>
            </a:r>
            <a:r>
              <a:rPr lang="en-IN" sz="2400" dirty="0">
                <a:solidFill>
                  <a:schemeClr val="accent1"/>
                </a:solidFill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0944739"/>
              </p:ext>
            </p:extLst>
          </p:nvPr>
        </p:nvGraphicFramePr>
        <p:xfrm>
          <a:off x="1103312" y="1572768"/>
          <a:ext cx="9119679" cy="4675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476137"/>
              </p:ext>
            </p:extLst>
          </p:nvPr>
        </p:nvGraphicFramePr>
        <p:xfrm>
          <a:off x="1925053" y="2152649"/>
          <a:ext cx="7732293" cy="436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893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10274438" cy="1794093"/>
          </a:xfrm>
        </p:spPr>
        <p:txBody>
          <a:bodyPr/>
          <a:lstStyle/>
          <a:p>
            <a:r>
              <a:rPr lang="en-IN" sz="2400" dirty="0" smtClean="0">
                <a:solidFill>
                  <a:schemeClr val="accent1"/>
                </a:solidFill>
              </a:rPr>
              <a:t>3</a:t>
            </a:r>
            <a:r>
              <a:rPr lang="en-IN" sz="2400" dirty="0">
                <a:solidFill>
                  <a:schemeClr val="accent1"/>
                </a:solidFill>
              </a:rPr>
              <a:t>. Which of the following are commonly included in an arrest memo: </a:t>
            </a:r>
            <a:br>
              <a:rPr lang="en-IN" sz="2400" dirty="0">
                <a:solidFill>
                  <a:schemeClr val="accent1"/>
                </a:solidFill>
              </a:rPr>
            </a:br>
            <a:r>
              <a:rPr lang="en-IN" sz="2400" dirty="0">
                <a:solidFill>
                  <a:schemeClr val="accent1"/>
                </a:solidFill>
              </a:rPr>
              <a:t>1.  Signature of the </a:t>
            </a:r>
            <a:r>
              <a:rPr lang="en-IN" sz="2400" dirty="0" smtClean="0">
                <a:solidFill>
                  <a:schemeClr val="accent1"/>
                </a:solidFill>
              </a:rPr>
              <a:t>accused,            2</a:t>
            </a:r>
            <a:r>
              <a:rPr lang="en-IN" sz="2400" dirty="0">
                <a:solidFill>
                  <a:schemeClr val="accent1"/>
                </a:solidFill>
              </a:rPr>
              <a:t>. Signature of Witness, </a:t>
            </a:r>
            <a:r>
              <a:rPr lang="en-IN" sz="2400" dirty="0" smtClean="0">
                <a:solidFill>
                  <a:schemeClr val="accent1"/>
                </a:solidFill>
              </a:rPr>
              <a:t/>
            </a:r>
            <a:br>
              <a:rPr lang="en-IN" sz="2400" dirty="0" smtClean="0">
                <a:solidFill>
                  <a:schemeClr val="accent1"/>
                </a:solidFill>
              </a:rPr>
            </a:br>
            <a:r>
              <a:rPr lang="en-IN" sz="2400" dirty="0" smtClean="0">
                <a:solidFill>
                  <a:schemeClr val="accent1"/>
                </a:solidFill>
              </a:rPr>
              <a:t>3</a:t>
            </a:r>
            <a:r>
              <a:rPr lang="en-IN" sz="2400" dirty="0">
                <a:solidFill>
                  <a:schemeClr val="accent1"/>
                </a:solidFill>
              </a:rPr>
              <a:t>. Time, place and date of </a:t>
            </a:r>
            <a:r>
              <a:rPr lang="en-IN" sz="2400" dirty="0" smtClean="0">
                <a:solidFill>
                  <a:schemeClr val="accent1"/>
                </a:solidFill>
              </a:rPr>
              <a:t>arrest,   4</a:t>
            </a:r>
            <a:r>
              <a:rPr lang="en-IN" sz="2400" dirty="0">
                <a:solidFill>
                  <a:schemeClr val="accent1"/>
                </a:solidFill>
              </a:rPr>
              <a:t>. Signature of </a:t>
            </a:r>
            <a:r>
              <a:rPr lang="en-IN" sz="2400" dirty="0" smtClean="0">
                <a:solidFill>
                  <a:schemeClr val="accent1"/>
                </a:solidFill>
              </a:rPr>
              <a:t>arresting officer</a:t>
            </a:r>
            <a:endParaRPr lang="en-IN" sz="24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8277384"/>
              </p:ext>
            </p:extLst>
          </p:nvPr>
        </p:nvGraphicFramePr>
        <p:xfrm>
          <a:off x="1233941" y="2246810"/>
          <a:ext cx="9386162" cy="4511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0224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 smtClean="0"/>
              <a:t>4. </a:t>
            </a:r>
            <a:r>
              <a:rPr lang="en-IN" sz="2400" dirty="0"/>
              <a:t>In your view, what is the purpose of an arrest memo?</a:t>
            </a:r>
            <a:br>
              <a:rPr lang="en-IN" sz="2400" dirty="0"/>
            </a:br>
            <a:endParaRPr lang="en-IN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8916021"/>
              </p:ext>
            </p:extLst>
          </p:nvPr>
        </p:nvGraphicFramePr>
        <p:xfrm>
          <a:off x="1129437" y="1240972"/>
          <a:ext cx="9712733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806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400" dirty="0" smtClean="0">
                <a:solidFill>
                  <a:schemeClr val="accent1"/>
                </a:solidFill>
              </a:rPr>
              <a:t>5.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sz="2400" dirty="0" smtClean="0">
                <a:solidFill>
                  <a:schemeClr val="accent1"/>
                </a:solidFill>
              </a:rPr>
              <a:t>Does </a:t>
            </a:r>
            <a:r>
              <a:rPr lang="en-US" sz="2400" dirty="0">
                <a:solidFill>
                  <a:schemeClr val="accent1"/>
                </a:solidFill>
              </a:rPr>
              <a:t>it help the police in their work to have arrest memos? How? </a:t>
            </a:r>
            <a:r>
              <a:rPr lang="en-IN" sz="2400" dirty="0">
                <a:solidFill>
                  <a:schemeClr val="accent1"/>
                </a:solidFill>
              </a:rPr>
              <a:t/>
            </a:r>
            <a:br>
              <a:rPr lang="en-IN" sz="2400" dirty="0">
                <a:solidFill>
                  <a:schemeClr val="accent1"/>
                </a:solidFill>
              </a:rPr>
            </a:br>
            <a:endParaRPr lang="en-IN" sz="24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0278748"/>
              </p:ext>
            </p:extLst>
          </p:nvPr>
        </p:nvGraphicFramePr>
        <p:xfrm>
          <a:off x="-320634" y="1969511"/>
          <a:ext cx="2578038" cy="2008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11928" y="1853248"/>
            <a:ext cx="102800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/>
              <a:t>Helps in complying with legal provisions – 3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/>
              <a:t>Useful in recording injuries and ensuring medical examination that will help to protect against allegations- 2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/>
              <a:t>It’s a record with the police(</a:t>
            </a:r>
            <a:r>
              <a:rPr lang="en-IN" sz="1600" dirty="0" err="1"/>
              <a:t>eg</a:t>
            </a:r>
            <a:r>
              <a:rPr lang="en-IN" sz="1600" dirty="0"/>
              <a:t>., records the time and place of arrest) and helps in procedural </a:t>
            </a:r>
            <a:r>
              <a:rPr lang="en-IN" sz="1600" dirty="0" smtClean="0"/>
              <a:t>compliance-5</a:t>
            </a:r>
            <a:endParaRPr lang="en-IN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/>
              <a:t>It helps the investigation – 3</a:t>
            </a:r>
            <a:r>
              <a:rPr lang="en-IN" sz="1600" dirty="0" smtClean="0"/>
              <a:t> </a:t>
            </a:r>
            <a:r>
              <a:rPr lang="en-IN" sz="1600" dirty="0"/>
              <a:t>(</a:t>
            </a:r>
            <a:r>
              <a:rPr lang="en-IN" sz="1600" dirty="0" err="1"/>
              <a:t>eg</a:t>
            </a:r>
            <a:r>
              <a:rPr lang="en-IN" sz="1600" dirty="0"/>
              <a:t>., it gives time for investigation; helps in collecting evidence -</a:t>
            </a:r>
            <a:r>
              <a:rPr lang="en-IN" sz="1600" dirty="0" err="1"/>
              <a:t>Saboot</a:t>
            </a:r>
            <a:r>
              <a:rPr lang="en-IN" sz="1600" dirty="0"/>
              <a:t> </a:t>
            </a:r>
            <a:r>
              <a:rPr lang="en-IN" sz="1600" dirty="0" err="1"/>
              <a:t>ekatrit</a:t>
            </a:r>
            <a:r>
              <a:rPr lang="en-IN" sz="1600" dirty="0"/>
              <a:t> </a:t>
            </a:r>
            <a:r>
              <a:rPr lang="en-IN" sz="1600" dirty="0" err="1"/>
              <a:t>karne</a:t>
            </a:r>
            <a:r>
              <a:rPr lang="en-IN" sz="1600" dirty="0"/>
              <a:t> </a:t>
            </a:r>
            <a:r>
              <a:rPr lang="en-IN" sz="1600" dirty="0" err="1"/>
              <a:t>mein</a:t>
            </a:r>
            <a:r>
              <a:rPr lang="en-IN" sz="1600" dirty="0"/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/>
              <a:t>Provides full description of the accused (</a:t>
            </a:r>
            <a:r>
              <a:rPr lang="en-IN" sz="1600" dirty="0" err="1"/>
              <a:t>biodata</a:t>
            </a:r>
            <a:r>
              <a:rPr lang="en-IN" sz="1600" dirty="0"/>
              <a:t> of accused and photo) – 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/>
              <a:t>Helps the court  - </a:t>
            </a:r>
            <a:r>
              <a:rPr lang="en-IN" sz="1600" dirty="0" smtClean="0"/>
              <a:t>1</a:t>
            </a:r>
            <a:endParaRPr lang="en-IN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/>
              <a:t>Gives the date and time of presentation in court - 1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/>
              <a:t>60 and 90 days </a:t>
            </a:r>
            <a:r>
              <a:rPr lang="en-IN" sz="1600" dirty="0" err="1"/>
              <a:t>mein</a:t>
            </a:r>
            <a:r>
              <a:rPr lang="en-IN" sz="1600" dirty="0"/>
              <a:t>  </a:t>
            </a:r>
            <a:r>
              <a:rPr lang="en-IN" sz="1600" dirty="0" err="1"/>
              <a:t>chargesheet</a:t>
            </a:r>
            <a:r>
              <a:rPr lang="en-IN" sz="1600" dirty="0"/>
              <a:t> dene </a:t>
            </a:r>
            <a:r>
              <a:rPr lang="en-IN" sz="1600" dirty="0" err="1"/>
              <a:t>mein</a:t>
            </a:r>
            <a:r>
              <a:rPr lang="en-IN" sz="1600" dirty="0"/>
              <a:t> </a:t>
            </a:r>
            <a:r>
              <a:rPr lang="en-IN" sz="1600" dirty="0" err="1"/>
              <a:t>madad</a:t>
            </a:r>
            <a:r>
              <a:rPr lang="en-IN" sz="1600" dirty="0"/>
              <a:t> </a:t>
            </a:r>
            <a:r>
              <a:rPr lang="en-IN" sz="1600" dirty="0" err="1"/>
              <a:t>milti</a:t>
            </a:r>
            <a:r>
              <a:rPr lang="en-IN" sz="1600" dirty="0"/>
              <a:t> </a:t>
            </a:r>
            <a:r>
              <a:rPr lang="en-IN" sz="1600" dirty="0" err="1"/>
              <a:t>hai</a:t>
            </a:r>
            <a:r>
              <a:rPr lang="en-IN" sz="1600" dirty="0"/>
              <a:t> - 1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/>
              <a:t>Establishes the identity of the accused – 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/>
              <a:t>Prevents further Judicial Problems-1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/>
              <a:t>Prevents illegal custody-1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/>
              <a:t>Helps in remand-1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/>
              <a:t>Compliance with human rights-1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/>
              <a:t>Helps the accused during trial  - </a:t>
            </a:r>
            <a:r>
              <a:rPr lang="en-IN" sz="1600" dirty="0" smtClean="0"/>
              <a:t>1</a:t>
            </a:r>
            <a:endParaRPr lang="en-IN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/>
              <a:t>Brings transparency to police work – </a:t>
            </a:r>
            <a:r>
              <a:rPr lang="en-IN" sz="1600" dirty="0" smtClean="0"/>
              <a:t>1</a:t>
            </a:r>
            <a:endParaRPr lang="en-IN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/>
              <a:t>Recovery made through the statements made by the accused under Section 27 of the Evidence Act helps in convicting the accused - 1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179040"/>
              </p:ext>
            </p:extLst>
          </p:nvPr>
        </p:nvGraphicFramePr>
        <p:xfrm>
          <a:off x="-352847" y="2315781"/>
          <a:ext cx="2578038" cy="2008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4589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>
                <a:solidFill>
                  <a:schemeClr val="accent1"/>
                </a:solidFill>
              </a:rPr>
              <a:t>6. If you have been an SHO, did you check the arrest memo whenever a suspect was brought to the Police Station immediately after arrest?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004281"/>
              </p:ext>
            </p:extLst>
          </p:nvPr>
        </p:nvGraphicFramePr>
        <p:xfrm>
          <a:off x="862148" y="1853247"/>
          <a:ext cx="9679577" cy="4808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3988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 smtClean="0">
                <a:solidFill>
                  <a:schemeClr val="accent1"/>
                </a:solidFill>
              </a:rPr>
              <a:t>8. </a:t>
            </a:r>
            <a:r>
              <a:rPr lang="en-IN" sz="2400" dirty="0">
                <a:solidFill>
                  <a:schemeClr val="accent1"/>
                </a:solidFill>
              </a:rPr>
              <a:t>If you find an arrest memo has not been prepared, what action do you take? </a:t>
            </a:r>
            <a:r>
              <a:rPr lang="en-IN" sz="2400" dirty="0" smtClean="0">
                <a:solidFill>
                  <a:schemeClr val="accent1"/>
                </a:solidFill>
              </a:rPr>
              <a:t> </a:t>
            </a:r>
            <a:endParaRPr lang="en-IN" sz="24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619223"/>
              </p:ext>
            </p:extLst>
          </p:nvPr>
        </p:nvGraphicFramePr>
        <p:xfrm>
          <a:off x="1103313" y="1554480"/>
          <a:ext cx="9333910" cy="469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234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276" y="1097281"/>
            <a:ext cx="8946541" cy="51933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IN" sz="6600" dirty="0" smtClean="0"/>
          </a:p>
          <a:p>
            <a:pPr marL="0" indent="0" algn="ctr">
              <a:buNone/>
            </a:pPr>
            <a:r>
              <a:rPr lang="en-IN" sz="4000" dirty="0" smtClean="0">
                <a:solidFill>
                  <a:schemeClr val="accent1"/>
                </a:solidFill>
              </a:rPr>
              <a:t>SECTION A</a:t>
            </a:r>
            <a:r>
              <a:rPr lang="en-IN" sz="6600" dirty="0" smtClean="0"/>
              <a:t> </a:t>
            </a:r>
          </a:p>
          <a:p>
            <a:pPr marL="0" indent="0" algn="ctr">
              <a:buNone/>
            </a:pPr>
            <a:r>
              <a:rPr lang="en-IN" sz="4400" dirty="0" smtClean="0"/>
              <a:t>BASIS FOR ARREST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233758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 smtClean="0">
                <a:solidFill>
                  <a:schemeClr val="accent1"/>
                </a:solidFill>
              </a:rPr>
              <a:t>10. If </a:t>
            </a:r>
            <a:r>
              <a:rPr lang="en-IN" sz="2400" dirty="0">
                <a:solidFill>
                  <a:schemeClr val="accent1"/>
                </a:solidFill>
              </a:rPr>
              <a:t>an arrest has to be made at the scene of the offence, is the arrest memo filled in at the scene?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6294976"/>
              </p:ext>
            </p:extLst>
          </p:nvPr>
        </p:nvGraphicFramePr>
        <p:xfrm>
          <a:off x="1103313" y="2052637"/>
          <a:ext cx="9399224" cy="4544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0748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>
                <a:solidFill>
                  <a:schemeClr val="accent1"/>
                </a:solidFill>
              </a:rPr>
              <a:t>11. If your response to question 10 was rarely or never, then in such cases, are arrest memos drafted once the accused is brought back to the police station?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5618244"/>
              </p:ext>
            </p:extLst>
          </p:nvPr>
        </p:nvGraphicFramePr>
        <p:xfrm>
          <a:off x="1103313" y="2052637"/>
          <a:ext cx="9373098" cy="4452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7102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>
                <a:solidFill>
                  <a:schemeClr val="accent1"/>
                </a:solidFill>
              </a:rPr>
              <a:t>12. In the situations mentioned in question 11, how long does it usually take to draft the arrest memo after arrest?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6692249"/>
              </p:ext>
            </p:extLst>
          </p:nvPr>
        </p:nvGraphicFramePr>
        <p:xfrm>
          <a:off x="1103312" y="1580606"/>
          <a:ext cx="9660481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158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Which of the following are commonly included in an arrest memo: </a:t>
            </a:r>
            <a:r>
              <a:rPr lang="en-IN" sz="2000" dirty="0">
                <a:solidFill>
                  <a:schemeClr val="accent1"/>
                </a:solidFill>
              </a:rPr>
              <a:t/>
            </a:r>
            <a:br>
              <a:rPr lang="en-IN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1.  Signature of the accused, 	2.  Signature of Witness, </a:t>
            </a:r>
            <a:r>
              <a:rPr lang="en-IN" sz="2000" dirty="0">
                <a:solidFill>
                  <a:schemeClr val="accent1"/>
                </a:solidFill>
              </a:rPr>
              <a:t/>
            </a:r>
            <a:br>
              <a:rPr lang="en-IN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3.  Time, place and date of arrest, 	4.  Signature of arresting </a:t>
            </a:r>
            <a:r>
              <a:rPr lang="en-US" sz="2000" dirty="0" smtClean="0">
                <a:solidFill>
                  <a:schemeClr val="accent1"/>
                </a:solidFill>
              </a:rPr>
              <a:t>officer</a:t>
            </a:r>
            <a:br>
              <a:rPr lang="en-US" sz="2000" dirty="0" smtClean="0">
                <a:solidFill>
                  <a:schemeClr val="accent1"/>
                </a:solidFill>
              </a:rPr>
            </a:br>
            <a:r>
              <a:rPr lang="en-IN" sz="2000" dirty="0">
                <a:solidFill>
                  <a:schemeClr val="accent1"/>
                </a:solidFill>
              </a:rPr>
              <a:t/>
            </a:r>
            <a:br>
              <a:rPr lang="en-IN" sz="2000" dirty="0">
                <a:solidFill>
                  <a:schemeClr val="accent1"/>
                </a:solidFill>
              </a:rPr>
            </a:br>
            <a:endParaRPr lang="en-IN" sz="20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910861"/>
              </p:ext>
            </p:extLst>
          </p:nvPr>
        </p:nvGraphicFramePr>
        <p:xfrm>
          <a:off x="391886" y="2302020"/>
          <a:ext cx="10762843" cy="4457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4234491"/>
              </p:ext>
            </p:extLst>
          </p:nvPr>
        </p:nvGraphicFramePr>
        <p:xfrm>
          <a:off x="1941095" y="1962149"/>
          <a:ext cx="8630652" cy="4326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5042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accent1"/>
                </a:solidFill>
              </a:rPr>
              <a:t>Who can sign the arrest memo as </a:t>
            </a:r>
            <a:r>
              <a:rPr lang="en-US" sz="1800" dirty="0" smtClean="0">
                <a:solidFill>
                  <a:schemeClr val="accent1"/>
                </a:solidFill>
              </a:rPr>
              <a:t>a </a:t>
            </a:r>
            <a:r>
              <a:rPr lang="en-US" sz="1800" dirty="0">
                <a:solidFill>
                  <a:schemeClr val="accent1"/>
                </a:solidFill>
              </a:rPr>
              <a:t>witness: </a:t>
            </a:r>
            <a:r>
              <a:rPr lang="en-US" sz="1800" dirty="0" smtClean="0">
                <a:solidFill>
                  <a:schemeClr val="accent1"/>
                </a:solidFill>
              </a:rPr>
              <a:t/>
            </a:r>
            <a:br>
              <a:rPr lang="en-US" sz="1800" dirty="0" smtClean="0">
                <a:solidFill>
                  <a:schemeClr val="accent1"/>
                </a:solidFill>
              </a:rPr>
            </a:br>
            <a:r>
              <a:rPr lang="en-US" sz="1800" dirty="0" smtClean="0">
                <a:solidFill>
                  <a:schemeClr val="accent1"/>
                </a:solidFill>
              </a:rPr>
              <a:t>1</a:t>
            </a:r>
            <a:r>
              <a:rPr lang="en-US" sz="1800" dirty="0">
                <a:solidFill>
                  <a:schemeClr val="accent1"/>
                </a:solidFill>
              </a:rPr>
              <a:t>) Family member of suspect, 2) Friend of suspect, 3) Person from locality where arrest is made, 4) Police Officer, 5) Lawyer </a:t>
            </a:r>
            <a:endParaRPr lang="en-IN" sz="18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248583"/>
              </p:ext>
            </p:extLst>
          </p:nvPr>
        </p:nvGraphicFramePr>
        <p:xfrm>
          <a:off x="1103313" y="1460665"/>
          <a:ext cx="10308874" cy="5177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513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870" y="0"/>
            <a:ext cx="9404723" cy="14005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	</a:t>
            </a:r>
            <a:r>
              <a:rPr lang="en-IN" sz="2400" dirty="0">
                <a:solidFill>
                  <a:schemeClr val="accent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do when you don’t find independent witnesses?</a:t>
            </a:r>
            <a:r>
              <a:rPr lang="en-IN" sz="2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IN" sz="2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N" sz="2400" dirty="0">
                <a:solidFill>
                  <a:schemeClr val="accent1"/>
                </a:solidFill>
              </a:rPr>
              <a:t/>
            </a:r>
            <a:br>
              <a:rPr lang="en-IN" sz="2400" dirty="0">
                <a:solidFill>
                  <a:schemeClr val="accent1"/>
                </a:solidFill>
              </a:rPr>
            </a:br>
            <a:endParaRPr lang="en-IN" sz="24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66748"/>
              </p:ext>
            </p:extLst>
          </p:nvPr>
        </p:nvGraphicFramePr>
        <p:xfrm>
          <a:off x="-107970" y="926275"/>
          <a:ext cx="2352406" cy="2588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3484098" y="2300829"/>
            <a:ext cx="7559040" cy="217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IN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 police personnel like guards or other staff the witnesses in such </a:t>
            </a:r>
            <a:r>
              <a:rPr lang="en-IN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IN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take the help of people who help the police </a:t>
            </a:r>
            <a:endParaRPr lang="en-IN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IN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try to have at least one independent witness </a:t>
            </a:r>
            <a:endParaRPr lang="en-IN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IN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 a note in the diary and we ask the police personnel accompanying us to become the witness </a:t>
            </a:r>
            <a:endParaRPr lang="en-I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8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400" dirty="0">
                <a:solidFill>
                  <a:schemeClr val="accent1"/>
                </a:solidFill>
              </a:rPr>
              <a:t>When is the arrest memo prepared?</a:t>
            </a:r>
            <a:r>
              <a:rPr lang="en-IN" sz="2800" dirty="0">
                <a:solidFill>
                  <a:schemeClr val="accent1"/>
                </a:solidFill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4152000"/>
              </p:ext>
            </p:extLst>
          </p:nvPr>
        </p:nvGraphicFramePr>
        <p:xfrm>
          <a:off x="1103312" y="1216152"/>
          <a:ext cx="9881363" cy="4733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1090513"/>
              </p:ext>
            </p:extLst>
          </p:nvPr>
        </p:nvGraphicFramePr>
        <p:xfrm>
          <a:off x="1540042" y="1251285"/>
          <a:ext cx="8213558" cy="5245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5273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499" y="256775"/>
            <a:ext cx="9404723" cy="1400530"/>
          </a:xfrm>
        </p:spPr>
        <p:txBody>
          <a:bodyPr/>
          <a:lstStyle/>
          <a:p>
            <a:r>
              <a:rPr lang="en-IN" sz="2400" dirty="0">
                <a:solidFill>
                  <a:schemeClr val="accent1"/>
                </a:solidFill>
              </a:rPr>
              <a:t>15. Does the arresting officer usually find the independent witness?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3728169"/>
              </p:ext>
            </p:extLst>
          </p:nvPr>
        </p:nvGraphicFramePr>
        <p:xfrm>
          <a:off x="1103312" y="1619794"/>
          <a:ext cx="9987053" cy="4898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3693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accent1"/>
                </a:solidFill>
              </a:rPr>
              <a:t>If </a:t>
            </a:r>
            <a:r>
              <a:rPr lang="en-US" sz="2400" dirty="0">
                <a:solidFill>
                  <a:schemeClr val="accent1"/>
                </a:solidFill>
              </a:rPr>
              <a:t>you find an arrest memo has not been prepared, what action do you take? </a:t>
            </a:r>
            <a:r>
              <a:rPr lang="en-IN" dirty="0">
                <a:solidFill>
                  <a:schemeClr val="accent1"/>
                </a:solidFill>
              </a:rPr>
              <a:t/>
            </a:r>
            <a:br>
              <a:rPr lang="en-IN" dirty="0">
                <a:solidFill>
                  <a:schemeClr val="accent1"/>
                </a:solidFill>
              </a:rPr>
            </a:br>
            <a:endParaRPr lang="en-IN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8006833"/>
              </p:ext>
            </p:extLst>
          </p:nvPr>
        </p:nvGraphicFramePr>
        <p:xfrm>
          <a:off x="503853" y="8036287"/>
          <a:ext cx="2399908" cy="45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35086" y="1401288"/>
            <a:ext cx="77070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Will clarify the reasons why arrest memo could not be prepared and then prepare the memo – 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We prepare the arrest memo – 9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We find out reasons why arrest memo was not made – </a:t>
            </a:r>
            <a:r>
              <a:rPr lang="en-IN" dirty="0" smtClean="0"/>
              <a:t>1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Inquire as per procedure – </a:t>
            </a:r>
            <a:r>
              <a:rPr lang="en-IN" dirty="0" smtClean="0"/>
              <a:t>1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We advise the IO to prepare it immediately after – </a:t>
            </a:r>
            <a:r>
              <a:rPr lang="en-IN" dirty="0" smtClean="0"/>
              <a:t>1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Arrest memo will be prepared later if there is evidence against the person otherwise he will be released after interrogation – </a:t>
            </a:r>
            <a:r>
              <a:rPr lang="en-IN" dirty="0" smtClean="0"/>
              <a:t>1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This has never happened  – </a:t>
            </a:r>
            <a:r>
              <a:rPr lang="en-IN" dirty="0" smtClean="0"/>
              <a:t>1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If an offence is made out then arrest will be done otherwise case will be dropped – </a:t>
            </a:r>
            <a:r>
              <a:rPr lang="en-IN" dirty="0" smtClean="0"/>
              <a:t>1</a:t>
            </a:r>
            <a:endParaRPr lang="en-IN" dirty="0"/>
          </a:p>
          <a:p>
            <a:r>
              <a:rPr lang="en-IN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655639"/>
              </p:ext>
            </p:extLst>
          </p:nvPr>
        </p:nvGraphicFramePr>
        <p:xfrm>
          <a:off x="342708" y="1853248"/>
          <a:ext cx="2399908" cy="191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6158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Where is the arrest memo prepared?</a:t>
            </a:r>
            <a:r>
              <a:rPr lang="en-IN" sz="3600" dirty="0">
                <a:solidFill>
                  <a:schemeClr val="accent1"/>
                </a:solidFill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448746"/>
              </p:ext>
            </p:extLst>
          </p:nvPr>
        </p:nvGraphicFramePr>
        <p:xfrm>
          <a:off x="403762" y="1335023"/>
          <a:ext cx="9646702" cy="5184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5481038"/>
              </p:ext>
            </p:extLst>
          </p:nvPr>
        </p:nvGraphicFramePr>
        <p:xfrm>
          <a:off x="1604211" y="1491916"/>
          <a:ext cx="8646694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5502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accent1"/>
                </a:solidFill>
              </a:rPr>
              <a:t>1. Have you ever conducted an arrest? </a:t>
            </a:r>
            <a:endParaRPr lang="en-IN" sz="24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4578570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9167860"/>
              </p:ext>
            </p:extLst>
          </p:nvPr>
        </p:nvGraphicFramePr>
        <p:xfrm>
          <a:off x="850232" y="1379621"/>
          <a:ext cx="10403922" cy="5133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5312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130" y="0"/>
            <a:ext cx="9404723" cy="1400530"/>
          </a:xfrm>
        </p:spPr>
        <p:txBody>
          <a:bodyPr/>
          <a:lstStyle/>
          <a:p>
            <a:r>
              <a:rPr lang="en-US" sz="2000" dirty="0" smtClean="0">
                <a:solidFill>
                  <a:schemeClr val="accent1"/>
                </a:solidFill>
              </a:rPr>
              <a:t>Please </a:t>
            </a:r>
            <a:r>
              <a:rPr lang="en-US" sz="2000" dirty="0">
                <a:solidFill>
                  <a:schemeClr val="accent1"/>
                </a:solidFill>
              </a:rPr>
              <a:t>list the practical difficulties faced by the arresting officer in the drafting of the arrest memo at the scene of the offence.</a:t>
            </a:r>
            <a:endParaRPr lang="en-IN" sz="20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5755887"/>
              </p:ext>
            </p:extLst>
          </p:nvPr>
        </p:nvGraphicFramePr>
        <p:xfrm>
          <a:off x="-494466" y="1365662"/>
          <a:ext cx="2281154" cy="1901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11130" y="700265"/>
            <a:ext cx="1079071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Law and order situation – 6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Shortage of guards- 1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Crowd management - 1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Obstructions from relatives of the accused – 3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Friends of the accused may attack to prevent the arrest or help the accused to escape – 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Difficulty in finding independent witness – </a:t>
            </a:r>
            <a:r>
              <a:rPr lang="en-IN" dirty="0" smtClean="0"/>
              <a:t>10 </a:t>
            </a:r>
            <a:r>
              <a:rPr lang="en-IN" dirty="0"/>
              <a:t>(</a:t>
            </a:r>
            <a:r>
              <a:rPr lang="en-IN" dirty="0" err="1"/>
              <a:t>eg</a:t>
            </a:r>
            <a:r>
              <a:rPr lang="en-IN" dirty="0"/>
              <a:t>. Common man hesitates to become a witness)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Witnesses refuse to sign – </a:t>
            </a:r>
            <a:r>
              <a:rPr lang="en-IN" dirty="0" smtClean="0"/>
              <a:t>1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Difficulty in informing the relatives of the arrested person – </a:t>
            </a:r>
            <a:r>
              <a:rPr lang="en-IN" dirty="0" smtClean="0"/>
              <a:t>1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Difficulty in informing about the arrest from the place of offence - 2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Problem in examining the medical condition of the person being arrested – 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Risk of harm to the accused in the place of offence – </a:t>
            </a:r>
            <a:r>
              <a:rPr lang="en-IN" dirty="0" smtClean="0"/>
              <a:t>1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No time for investigation- </a:t>
            </a:r>
            <a:r>
              <a:rPr lang="en-IN" dirty="0" smtClean="0"/>
              <a:t>1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Risk of arresting wrong person as the witnesses could not be examined at the place of </a:t>
            </a:r>
            <a:r>
              <a:rPr lang="en-IN" dirty="0" smtClean="0"/>
              <a:t>incident-1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There are a lot of investigative work to be done at the place of incident that is why suspect is only detained and not arrested- 1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Lack of sitting arrangement at the place of incident-1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Lack of lighting arrangement in villages-1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Paper work is problematic on the spot-1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Takes a lot of time to establish the correct facts-1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Difficult to do justice to the wanted person – </a:t>
            </a:r>
            <a:r>
              <a:rPr lang="en-IN" dirty="0" smtClean="0"/>
              <a:t>1</a:t>
            </a:r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 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682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506" y="413530"/>
            <a:ext cx="9404723" cy="1400530"/>
          </a:xfrm>
        </p:spPr>
        <p:txBody>
          <a:bodyPr/>
          <a:lstStyle/>
          <a:p>
            <a:r>
              <a:rPr lang="en-IN" sz="2400" dirty="0">
                <a:solidFill>
                  <a:schemeClr val="accent1"/>
                </a:solidFill>
              </a:rPr>
              <a:t>19. Has the Rajasthan Police devised a standard format for arrest memo?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5524793"/>
              </p:ext>
            </p:extLst>
          </p:nvPr>
        </p:nvGraphicFramePr>
        <p:xfrm>
          <a:off x="1103313" y="2052637"/>
          <a:ext cx="9764984" cy="4544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8031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accent1"/>
                </a:solidFill>
              </a:rPr>
              <a:t>Does the Investigating Officer (IO) keep a copy of the arrest memo in the case diary of every case?</a:t>
            </a:r>
            <a:r>
              <a:rPr lang="en-IN" sz="1800" dirty="0">
                <a:solidFill>
                  <a:schemeClr val="accent1"/>
                </a:solidFill>
              </a:rPr>
              <a:t/>
            </a:r>
            <a:br>
              <a:rPr lang="en-IN" sz="1800" dirty="0">
                <a:solidFill>
                  <a:schemeClr val="accent1"/>
                </a:solidFill>
              </a:rPr>
            </a:br>
            <a:endParaRPr lang="en-IN" sz="18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684670"/>
              </p:ext>
            </p:extLst>
          </p:nvPr>
        </p:nvGraphicFramePr>
        <p:xfrm>
          <a:off x="1103313" y="1490472"/>
          <a:ext cx="8947150" cy="4757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4245708"/>
              </p:ext>
            </p:extLst>
          </p:nvPr>
        </p:nvGraphicFramePr>
        <p:xfrm>
          <a:off x="1876925" y="1507959"/>
          <a:ext cx="8566485" cy="4748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0165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Does the magistrate check the Arrest Memo at first production?</a:t>
            </a:r>
            <a:r>
              <a:rPr lang="en-IN" sz="2000" dirty="0">
                <a:solidFill>
                  <a:schemeClr val="accent1"/>
                </a:solidFill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9095117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6576361"/>
              </p:ext>
            </p:extLst>
          </p:nvPr>
        </p:nvGraphicFramePr>
        <p:xfrm>
          <a:off x="1668379" y="1122947"/>
          <a:ext cx="8382455" cy="5085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93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1768" y="247444"/>
            <a:ext cx="9404723" cy="1400530"/>
          </a:xfrm>
        </p:spPr>
        <p:txBody>
          <a:bodyPr/>
          <a:lstStyle/>
          <a:p>
            <a:r>
              <a:rPr lang="en-US" sz="2000" dirty="0" smtClean="0">
                <a:solidFill>
                  <a:schemeClr val="accent1"/>
                </a:solidFill>
              </a:rPr>
              <a:t>What </a:t>
            </a:r>
            <a:r>
              <a:rPr lang="en-US" sz="2000" dirty="0">
                <a:solidFill>
                  <a:schemeClr val="accent1"/>
                </a:solidFill>
              </a:rPr>
              <a:t>are the usual queries raised by magistrates on the review of the arrest memo?</a:t>
            </a:r>
            <a:r>
              <a:rPr lang="en-IN" sz="1400" dirty="0">
                <a:solidFill>
                  <a:schemeClr val="accent1"/>
                </a:solidFill>
              </a:rPr>
              <a:t/>
            </a:r>
            <a:br>
              <a:rPr lang="en-IN" sz="1400" dirty="0">
                <a:solidFill>
                  <a:schemeClr val="accent1"/>
                </a:solidFill>
              </a:rPr>
            </a:br>
            <a:endParaRPr lang="en-IN" sz="14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7239173"/>
              </p:ext>
            </p:extLst>
          </p:nvPr>
        </p:nvGraphicFramePr>
        <p:xfrm>
          <a:off x="0" y="884512"/>
          <a:ext cx="2103025" cy="1937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01932" y="1959429"/>
            <a:ext cx="98802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 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When did you arrest – 5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Did you report the arrest – who to  - 3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Did you inform the arrest to relatives of the arrested </a:t>
            </a:r>
            <a:r>
              <a:rPr lang="en-IN" dirty="0" smtClean="0"/>
              <a:t>person-4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Whether the signatures of the accused and witness are present - 1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Whether the person produced is the same as the person who was arrested – 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What offence was committed – 3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Name, address, age, medical examination of the suspect, injuries  - 6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Where did you </a:t>
            </a:r>
            <a:r>
              <a:rPr lang="en-IN" dirty="0" smtClean="0"/>
              <a:t>arrest-6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Why did you arrest (reasons</a:t>
            </a:r>
            <a:r>
              <a:rPr lang="en-IN" dirty="0" smtClean="0"/>
              <a:t>)-</a:t>
            </a:r>
            <a:r>
              <a:rPr lang="en-IN" dirty="0"/>
              <a:t>2</a:t>
            </a:r>
            <a:r>
              <a:rPr lang="en-IN" dirty="0" smtClean="0"/>
              <a:t> 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Why do you need remand – </a:t>
            </a:r>
            <a:r>
              <a:rPr lang="en-IN" dirty="0" smtClean="0"/>
              <a:t>1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dirty="0"/>
              <a:t>Magistrate asks for checklist-1 </a:t>
            </a:r>
          </a:p>
        </p:txBody>
      </p:sp>
    </p:spTree>
    <p:extLst>
      <p:ext uri="{BB962C8B-B14F-4D97-AF65-F5344CB8AC3E}">
        <p14:creationId xmlns:p14="http://schemas.microsoft.com/office/powerpoint/2010/main" val="104774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463" y="809334"/>
            <a:ext cx="9404723" cy="1400530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Are police station staff given any training or information about memos of arrest?</a:t>
            </a:r>
            <a:r>
              <a:rPr lang="en-IN" sz="2000" dirty="0">
                <a:solidFill>
                  <a:schemeClr val="accent1"/>
                </a:solidFill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5461160"/>
              </p:ext>
            </p:extLst>
          </p:nvPr>
        </p:nvGraphicFramePr>
        <p:xfrm>
          <a:off x="1103313" y="1362456"/>
          <a:ext cx="8947150" cy="4885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8852133"/>
              </p:ext>
            </p:extLst>
          </p:nvPr>
        </p:nvGraphicFramePr>
        <p:xfrm>
          <a:off x="1876927" y="1716505"/>
          <a:ext cx="7764378" cy="4780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8204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chemeClr val="accent1"/>
                </a:solidFill>
              </a:rPr>
              <a:t>Do </a:t>
            </a:r>
            <a:r>
              <a:rPr lang="en-US" sz="1800" dirty="0">
                <a:solidFill>
                  <a:schemeClr val="accent1"/>
                </a:solidFill>
              </a:rPr>
              <a:t>you have any suggestions that will make it easier for Investigating Officers to use the arrest memo properly and which will help the magistrate and the accused? </a:t>
            </a:r>
            <a:r>
              <a:rPr lang="en-IN" sz="1800" dirty="0">
                <a:solidFill>
                  <a:schemeClr val="accent1"/>
                </a:solidFill>
              </a:rPr>
              <a:t/>
            </a:r>
            <a:br>
              <a:rPr lang="en-IN" sz="1800" dirty="0">
                <a:solidFill>
                  <a:schemeClr val="accent1"/>
                </a:solidFill>
              </a:rPr>
            </a:br>
            <a:endParaRPr lang="en-IN" sz="18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5606621"/>
              </p:ext>
            </p:extLst>
          </p:nvPr>
        </p:nvGraphicFramePr>
        <p:xfrm>
          <a:off x="-297975" y="1256991"/>
          <a:ext cx="2186152" cy="2210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23803" y="1425039"/>
            <a:ext cx="1090154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  <a:p>
            <a:pPr lvl="0"/>
            <a:r>
              <a:rPr lang="en-IN" dirty="0"/>
              <a:t>The form can be simplified – 1</a:t>
            </a:r>
          </a:p>
          <a:p>
            <a:pPr lvl="0"/>
            <a:r>
              <a:rPr lang="en-IN" dirty="0"/>
              <a:t>Copy of arrest memo to be provided to family member - 1</a:t>
            </a:r>
          </a:p>
          <a:p>
            <a:pPr lvl="0"/>
            <a:r>
              <a:rPr lang="en-IN" dirty="0"/>
              <a:t>Photograph of arrested person to be made mandatory on the arrest memo – 1+1+1</a:t>
            </a:r>
          </a:p>
          <a:p>
            <a:pPr lvl="0"/>
            <a:r>
              <a:rPr lang="en-IN" dirty="0"/>
              <a:t>Mobile number of arrested person to be made mandatory mention on the arrest memo – 1+1</a:t>
            </a:r>
          </a:p>
          <a:p>
            <a:pPr lvl="0"/>
            <a:r>
              <a:rPr lang="en-IN" dirty="0"/>
              <a:t>Injuries should be clearly described – 1+</a:t>
            </a:r>
          </a:p>
          <a:p>
            <a:pPr lvl="0"/>
            <a:r>
              <a:rPr lang="en-IN" dirty="0"/>
              <a:t>Medical condition of the arrested person should be noted in the arrest memo-1+1</a:t>
            </a:r>
          </a:p>
          <a:p>
            <a:pPr lvl="0"/>
            <a:r>
              <a:rPr lang="en-IN" dirty="0"/>
              <a:t>Details of the person informed about the arrest should be  noted down mandatorily- 1+</a:t>
            </a:r>
          </a:p>
          <a:p>
            <a:pPr lvl="0"/>
            <a:r>
              <a:rPr lang="en-IN" dirty="0"/>
              <a:t>The requirement of independent witness is unnecessary as independent witnesses only look to their own interests and there is nothing to be gained in particular by them - 1</a:t>
            </a:r>
          </a:p>
          <a:p>
            <a:pPr lvl="0"/>
            <a:r>
              <a:rPr lang="en-IN" dirty="0"/>
              <a:t>Clear description of the appearance of the accused-1+</a:t>
            </a:r>
          </a:p>
          <a:p>
            <a:pPr lvl="0"/>
            <a:r>
              <a:rPr lang="en-IN" dirty="0"/>
              <a:t>Signature of the arrested person to be mandatorily taken-1</a:t>
            </a:r>
          </a:p>
          <a:p>
            <a:pPr lvl="0"/>
            <a:r>
              <a:rPr lang="en-IN" dirty="0"/>
              <a:t>Signature of the relative or witness to be taken – 1+</a:t>
            </a:r>
          </a:p>
          <a:p>
            <a:pPr lvl="0"/>
            <a:r>
              <a:rPr lang="en-IN" dirty="0"/>
              <a:t>Mobile number of person informed of the arrest- 1+</a:t>
            </a:r>
          </a:p>
          <a:p>
            <a:pPr lvl="0"/>
            <a:r>
              <a:rPr lang="en-IN" dirty="0"/>
              <a:t>Should be filled up properly-1+</a:t>
            </a:r>
          </a:p>
          <a:p>
            <a:pPr lvl="0"/>
            <a:r>
              <a:rPr lang="en-IN" dirty="0"/>
              <a:t>Should be filled up immediately after arrest-1</a:t>
            </a:r>
          </a:p>
          <a:p>
            <a:pPr lvl="0"/>
            <a:r>
              <a:rPr lang="en-IN" dirty="0"/>
              <a:t>Relatives of the arrested person should be informed-1+1</a:t>
            </a:r>
          </a:p>
          <a:p>
            <a:pPr lvl="0"/>
            <a:r>
              <a:rPr lang="en-IN" dirty="0"/>
              <a:t>Complying with provisions of Section 41 </a:t>
            </a:r>
            <a:r>
              <a:rPr lang="en-IN" dirty="0" err="1"/>
              <a:t>CrpC</a:t>
            </a:r>
            <a:r>
              <a:rPr lang="en-IN" dirty="0"/>
              <a:t>, </a:t>
            </a:r>
            <a:r>
              <a:rPr lang="en-IN" dirty="0" err="1"/>
              <a:t>D.k</a:t>
            </a:r>
            <a:r>
              <a:rPr lang="en-IN" dirty="0"/>
              <a:t>. </a:t>
            </a:r>
            <a:r>
              <a:rPr lang="en-IN" dirty="0" err="1"/>
              <a:t>Basu</a:t>
            </a:r>
            <a:r>
              <a:rPr lang="en-IN" dirty="0"/>
              <a:t> and </a:t>
            </a:r>
            <a:r>
              <a:rPr lang="en-IN" dirty="0" err="1"/>
              <a:t>and</a:t>
            </a:r>
            <a:r>
              <a:rPr lang="en-IN" dirty="0"/>
              <a:t> </a:t>
            </a:r>
            <a:r>
              <a:rPr lang="en-IN" dirty="0" err="1"/>
              <a:t>Arnesh</a:t>
            </a:r>
            <a:r>
              <a:rPr lang="en-IN" dirty="0"/>
              <a:t> Kumar Judgment-1+1</a:t>
            </a:r>
          </a:p>
          <a:p>
            <a:r>
              <a:rPr lang="en-IN" dirty="0"/>
              <a:t> </a:t>
            </a:r>
          </a:p>
          <a:p>
            <a:r>
              <a:rPr lang="en-IN" b="1" dirty="0"/>
              <a:t> </a:t>
            </a:r>
            <a:endParaRPr lang="en-IN" dirty="0"/>
          </a:p>
          <a:p>
            <a:r>
              <a:rPr lang="en-IN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4959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7208" y="2052918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4000" b="1" dirty="0" smtClean="0">
                <a:solidFill>
                  <a:schemeClr val="accent1"/>
                </a:solidFill>
              </a:rPr>
              <a:t>SECTION C</a:t>
            </a:r>
          </a:p>
          <a:p>
            <a:pPr marL="0" indent="0" algn="ctr">
              <a:buNone/>
            </a:pPr>
            <a:r>
              <a:rPr lang="en-US" sz="3900" b="1" i="1" dirty="0" smtClean="0"/>
              <a:t>PRESENCE OF LAWYER DURING CUSTODY</a:t>
            </a:r>
            <a:endParaRPr lang="en-IN" sz="3900" dirty="0" smtClean="0"/>
          </a:p>
          <a:p>
            <a:pPr marL="0" indent="0" algn="ctr">
              <a:buNone/>
            </a:pPr>
            <a:r>
              <a:rPr lang="en-IN" sz="7200" dirty="0" smtClean="0"/>
              <a:t> </a:t>
            </a:r>
            <a:endParaRPr lang="en-IN" sz="7200" dirty="0"/>
          </a:p>
        </p:txBody>
      </p:sp>
    </p:spTree>
    <p:extLst>
      <p:ext uri="{BB962C8B-B14F-4D97-AF65-F5344CB8AC3E}">
        <p14:creationId xmlns:p14="http://schemas.microsoft.com/office/powerpoint/2010/main" val="106920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accent1"/>
                </a:solidFill>
              </a:rPr>
              <a:t>1. Are </a:t>
            </a:r>
            <a:r>
              <a:rPr lang="en-US" sz="2400" dirty="0">
                <a:solidFill>
                  <a:schemeClr val="accent1"/>
                </a:solidFill>
              </a:rPr>
              <a:t>lawyers usually present during interrogation?</a:t>
            </a:r>
            <a:r>
              <a:rPr lang="en-IN" sz="2400" dirty="0">
                <a:solidFill>
                  <a:schemeClr val="accent1"/>
                </a:solidFill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4323923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303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557" y="387404"/>
            <a:ext cx="9404723" cy="1400530"/>
          </a:xfrm>
        </p:spPr>
        <p:txBody>
          <a:bodyPr/>
          <a:lstStyle/>
          <a:p>
            <a:r>
              <a:rPr lang="en-IN" sz="2400" dirty="0">
                <a:solidFill>
                  <a:schemeClr val="accent1"/>
                </a:solidFill>
              </a:rPr>
              <a:t>2. Should lawyers be present during the period of interrogation?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6977092"/>
              </p:ext>
            </p:extLst>
          </p:nvPr>
        </p:nvGraphicFramePr>
        <p:xfrm>
          <a:off x="1103311" y="1853247"/>
          <a:ext cx="10287499" cy="4795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628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 smtClean="0">
                <a:solidFill>
                  <a:schemeClr val="accent1"/>
                </a:solidFill>
              </a:rPr>
              <a:t>2</a:t>
            </a:r>
            <a:r>
              <a:rPr lang="en-IN" dirty="0" smtClean="0">
                <a:solidFill>
                  <a:schemeClr val="accent1"/>
                </a:solidFill>
              </a:rPr>
              <a:t>. </a:t>
            </a:r>
            <a:r>
              <a:rPr lang="en-IN" sz="2400" dirty="0" smtClean="0">
                <a:solidFill>
                  <a:schemeClr val="accent1"/>
                </a:solidFill>
              </a:rPr>
              <a:t>Does </a:t>
            </a:r>
            <a:r>
              <a:rPr lang="en-IN" sz="2400" dirty="0">
                <a:solidFill>
                  <a:schemeClr val="accent1"/>
                </a:solidFill>
              </a:rPr>
              <a:t>being named in an FIR make someone prima facie </a:t>
            </a:r>
            <a:r>
              <a:rPr lang="en-IN" dirty="0">
                <a:solidFill>
                  <a:schemeClr val="accent1"/>
                </a:solidFill>
              </a:rPr>
              <a:t>: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7447745"/>
              </p:ext>
            </p:extLst>
          </p:nvPr>
        </p:nvGraphicFramePr>
        <p:xfrm>
          <a:off x="1377633" y="1464809"/>
          <a:ext cx="9451476" cy="5223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6151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243" y="452718"/>
            <a:ext cx="9438415" cy="1400530"/>
          </a:xfrm>
        </p:spPr>
        <p:txBody>
          <a:bodyPr/>
          <a:lstStyle/>
          <a:p>
            <a:r>
              <a:rPr lang="en-IN" sz="2400" dirty="0">
                <a:solidFill>
                  <a:schemeClr val="accent1"/>
                </a:solidFill>
              </a:rPr>
              <a:t>2d. Please specify reasons for your </a:t>
            </a:r>
            <a:r>
              <a:rPr lang="en-IN" sz="2400" dirty="0" smtClean="0">
                <a:solidFill>
                  <a:schemeClr val="accent1"/>
                </a:solidFill>
              </a:rPr>
              <a:t>answer:</a:t>
            </a:r>
            <a:endParaRPr lang="en-IN" sz="24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9630131"/>
              </p:ext>
            </p:extLst>
          </p:nvPr>
        </p:nvGraphicFramePr>
        <p:xfrm>
          <a:off x="1103313" y="2052638"/>
          <a:ext cx="9582104" cy="4465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399658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>
                <a:solidFill>
                  <a:schemeClr val="accent1"/>
                </a:solidFill>
              </a:rPr>
              <a:t>3. How does lawyer’s presence interfere with the interrogation?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5009926"/>
              </p:ext>
            </p:extLst>
          </p:nvPr>
        </p:nvGraphicFramePr>
        <p:xfrm>
          <a:off x="1103313" y="2052637"/>
          <a:ext cx="9373098" cy="4452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93733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>
                <a:solidFill>
                  <a:schemeClr val="accent1"/>
                </a:solidFill>
              </a:rPr>
              <a:t>4. Is legal aid a fundamental right?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7596628"/>
              </p:ext>
            </p:extLst>
          </p:nvPr>
        </p:nvGraphicFramePr>
        <p:xfrm>
          <a:off x="1103313" y="1972491"/>
          <a:ext cx="9464538" cy="4558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853093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accent1"/>
                </a:solidFill>
              </a:rPr>
              <a:t>5. Are </a:t>
            </a:r>
            <a:r>
              <a:rPr lang="en-US" sz="2400" dirty="0">
                <a:solidFill>
                  <a:schemeClr val="accent1"/>
                </a:solidFill>
              </a:rPr>
              <a:t>police stations regularly in touch with the District Legal Services Authority?</a:t>
            </a:r>
            <a:r>
              <a:rPr lang="en-IN" sz="2400" dirty="0">
                <a:solidFill>
                  <a:schemeClr val="accent1"/>
                </a:solidFill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0291254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623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accent1"/>
                </a:solidFill>
              </a:rPr>
              <a:t>6. Is </a:t>
            </a:r>
            <a:r>
              <a:rPr lang="en-US" sz="2400" dirty="0">
                <a:solidFill>
                  <a:schemeClr val="accent1"/>
                </a:solidFill>
              </a:rPr>
              <a:t>there a register maintained to record the visits by lawyers at the police station?</a:t>
            </a:r>
            <a:r>
              <a:rPr lang="en-IN" sz="2400" dirty="0">
                <a:solidFill>
                  <a:schemeClr val="accent1"/>
                </a:solidFill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8769489"/>
              </p:ext>
            </p:extLst>
          </p:nvPr>
        </p:nvGraphicFramePr>
        <p:xfrm>
          <a:off x="1103684" y="2052638"/>
          <a:ext cx="8947150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819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054" y="152272"/>
            <a:ext cx="9404723" cy="1400530"/>
          </a:xfrm>
        </p:spPr>
        <p:txBody>
          <a:bodyPr/>
          <a:lstStyle/>
          <a:p>
            <a:r>
              <a:rPr lang="en-IN" sz="2400" dirty="0">
                <a:solidFill>
                  <a:schemeClr val="accent1"/>
                </a:solidFill>
              </a:rPr>
              <a:t>7. How do you ensure that the arrested person is represented by a lawyer at the time of interrogation?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8879071"/>
              </p:ext>
            </p:extLst>
          </p:nvPr>
        </p:nvGraphicFramePr>
        <p:xfrm>
          <a:off x="404948" y="1254036"/>
          <a:ext cx="11273245" cy="5603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81648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>
                <a:solidFill>
                  <a:schemeClr val="accent1"/>
                </a:solidFill>
              </a:rPr>
              <a:t>8. Are lawyers usually present during detention of a suspect when called through a notice of appearance issued by the police?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9043391"/>
              </p:ext>
            </p:extLst>
          </p:nvPr>
        </p:nvGraphicFramePr>
        <p:xfrm>
          <a:off x="1456010" y="1974260"/>
          <a:ext cx="9333910" cy="4439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72139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90" y="2600695"/>
            <a:ext cx="9404723" cy="1400530"/>
          </a:xfrm>
        </p:spPr>
        <p:txBody>
          <a:bodyPr/>
          <a:lstStyle/>
          <a:p>
            <a:pPr algn="ctr"/>
            <a:r>
              <a:rPr lang="en-IN" dirty="0" smtClean="0"/>
              <a:t>THANK YOU!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14840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 smtClean="0">
                <a:solidFill>
                  <a:schemeClr val="accent1"/>
                </a:solidFill>
              </a:rPr>
              <a:t>3. Police </a:t>
            </a:r>
            <a:r>
              <a:rPr lang="en-IN" sz="2400" dirty="0">
                <a:solidFill>
                  <a:schemeClr val="accent1"/>
                </a:solidFill>
              </a:rPr>
              <a:t>have the legal power to arrest. What is an illegal arrest?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0017749"/>
              </p:ext>
            </p:extLst>
          </p:nvPr>
        </p:nvGraphicFramePr>
        <p:xfrm>
          <a:off x="1390694" y="1556249"/>
          <a:ext cx="9124905" cy="479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0434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 smtClean="0">
                <a:solidFill>
                  <a:schemeClr val="accent1"/>
                </a:solidFill>
              </a:rPr>
              <a:t>4. </a:t>
            </a:r>
            <a:r>
              <a:rPr lang="en-IN" sz="2400" dirty="0">
                <a:solidFill>
                  <a:schemeClr val="accent1"/>
                </a:solidFill>
              </a:rPr>
              <a:t>When is an arrest not reasonable?</a:t>
            </a:r>
            <a:br>
              <a:rPr lang="en-IN" sz="2400" dirty="0">
                <a:solidFill>
                  <a:schemeClr val="accent1"/>
                </a:solidFill>
              </a:rPr>
            </a:br>
            <a:endParaRPr lang="en-IN" sz="24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4613424"/>
              </p:ext>
            </p:extLst>
          </p:nvPr>
        </p:nvGraphicFramePr>
        <p:xfrm>
          <a:off x="1502229" y="1397726"/>
          <a:ext cx="9345067" cy="4772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6642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 smtClean="0">
                <a:solidFill>
                  <a:schemeClr val="accent1"/>
                </a:solidFill>
              </a:rPr>
              <a:t>5. What </a:t>
            </a:r>
            <a:r>
              <a:rPr lang="en-IN" sz="2400" dirty="0">
                <a:solidFill>
                  <a:schemeClr val="accent1"/>
                </a:solidFill>
              </a:rPr>
              <a:t>is the difference between “arrest” and “detention”?</a:t>
            </a:r>
            <a:br>
              <a:rPr lang="en-IN" sz="2400" dirty="0">
                <a:solidFill>
                  <a:schemeClr val="accent1"/>
                </a:solidFill>
              </a:rPr>
            </a:br>
            <a:endParaRPr lang="en-IN" sz="24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4398289"/>
              </p:ext>
            </p:extLst>
          </p:nvPr>
        </p:nvGraphicFramePr>
        <p:xfrm>
          <a:off x="1345474" y="1541417"/>
          <a:ext cx="9645515" cy="4680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251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 smtClean="0">
                <a:solidFill>
                  <a:schemeClr val="accent1"/>
                </a:solidFill>
              </a:rPr>
              <a:t>6. Do </a:t>
            </a:r>
            <a:r>
              <a:rPr lang="en-IN" sz="2400" dirty="0">
                <a:solidFill>
                  <a:schemeClr val="accent1"/>
                </a:solidFill>
              </a:rPr>
              <a:t>you forward the duly filled up arrest checklist to the magistrate?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0378998"/>
              </p:ext>
            </p:extLst>
          </p:nvPr>
        </p:nvGraphicFramePr>
        <p:xfrm>
          <a:off x="1103313" y="1515291"/>
          <a:ext cx="9281658" cy="473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760036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2232</TotalTime>
  <Words>1890</Words>
  <Application>Microsoft Office PowerPoint</Application>
  <PresentationFormat>Widescreen</PresentationFormat>
  <Paragraphs>206</Paragraphs>
  <Slides>57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Calibri</vt:lpstr>
      <vt:lpstr>Cambria</vt:lpstr>
      <vt:lpstr>Century Gothic</vt:lpstr>
      <vt:lpstr>Times New Roman</vt:lpstr>
      <vt:lpstr>Wingdings 3</vt:lpstr>
      <vt:lpstr>Ion</vt:lpstr>
      <vt:lpstr>PowerPoint Presentation</vt:lpstr>
      <vt:lpstr>PowerPoint Presentation</vt:lpstr>
      <vt:lpstr>PowerPoint Presentation</vt:lpstr>
      <vt:lpstr>1. Have you ever conducted an arrest? </vt:lpstr>
      <vt:lpstr>2. Does being named in an FIR make someone prima facie :</vt:lpstr>
      <vt:lpstr>3. Police have the legal power to arrest. What is an illegal arrest? </vt:lpstr>
      <vt:lpstr>4. When is an arrest not reasonable? </vt:lpstr>
      <vt:lpstr>5. What is the difference between “arrest” and “detention”? </vt:lpstr>
      <vt:lpstr>6. Do you forward the duly filled up arrest checklist to the magistrate?</vt:lpstr>
      <vt:lpstr>7. Please mention whether you have issued a notice of appearance in cognizable cases where maximum punishment is less than 7 years? </vt:lpstr>
      <vt:lpstr>8. What rationale guided you to issue notice of appearance instead of making an arrest? </vt:lpstr>
      <vt:lpstr>9. What procedures do you follow while giving notice of appearance? </vt:lpstr>
      <vt:lpstr>10.  Can a notice of appearance be issued any time after the FIR is filed?</vt:lpstr>
      <vt:lpstr>10d. Specific Reasons for the answer </vt:lpstr>
      <vt:lpstr>11. When you issue a notice of appearance to a person how do you ensure that he will not tamper with the evidence or intimidate the witness?</vt:lpstr>
      <vt:lpstr> 12. How long can you detain a person who has appeared before you under notice? </vt:lpstr>
      <vt:lpstr>13. Do you inform the court in case a notice of appearance has been issued to a person? If yes, when? </vt:lpstr>
      <vt:lpstr>14. How often do you record reasons for arresting/ not-arresting a person? </vt:lpstr>
      <vt:lpstr>15. How often do you come across cases where people do not comply with the terms of the notice?</vt:lpstr>
      <vt:lpstr>16. What action do you take when people do not comply with the terms of the notice? </vt:lpstr>
      <vt:lpstr>Are lawyers usually present during detention of a suspect when called through a notice of appearance issued by the police? </vt:lpstr>
      <vt:lpstr>PowerPoint Presentation</vt:lpstr>
      <vt:lpstr>1. In your police station, is an arrest memo filed for every arrest made? </vt:lpstr>
      <vt:lpstr> 2. Do you prepare an arrest memo in cases of bail-able offences? </vt:lpstr>
      <vt:lpstr>3. Which of the following are commonly included in an arrest memo:  1.  Signature of the accused,            2. Signature of Witness,  3. Time, place and date of arrest,   4. Signature of arresting officer</vt:lpstr>
      <vt:lpstr>4. In your view, what is the purpose of an arrest memo? </vt:lpstr>
      <vt:lpstr>5. Does it help the police in their work to have arrest memos? How?  </vt:lpstr>
      <vt:lpstr>6. If you have been an SHO, did you check the arrest memo whenever a suspect was brought to the Police Station immediately after arrest?</vt:lpstr>
      <vt:lpstr>8. If you find an arrest memo has not been prepared, what action do you take?  </vt:lpstr>
      <vt:lpstr>10. If an arrest has to be made at the scene of the offence, is the arrest memo filled in at the scene? </vt:lpstr>
      <vt:lpstr>11. If your response to question 10 was rarely or never, then in such cases, are arrest memos drafted once the accused is brought back to the police station?</vt:lpstr>
      <vt:lpstr>12. In the situations mentioned in question 11, how long does it usually take to draft the arrest memo after arrest? </vt:lpstr>
      <vt:lpstr>Which of the following are commonly included in an arrest memo:  1.  Signature of the accused,  2.  Signature of Witness,  3.  Time, place and date of arrest,  4.  Signature of arresting officer  </vt:lpstr>
      <vt:lpstr>Who can sign the arrest memo as a witness:  1) Family member of suspect, 2) Friend of suspect, 3) Person from locality where arrest is made, 4) Police Officer, 5) Lawyer </vt:lpstr>
      <vt:lpstr> What do you do when you don’t find independent witnesses?  </vt:lpstr>
      <vt:lpstr> When is the arrest memo prepared? </vt:lpstr>
      <vt:lpstr>15. Does the arresting officer usually find the independent witness? </vt:lpstr>
      <vt:lpstr>If you find an arrest memo has not been prepared, what action do you take?  </vt:lpstr>
      <vt:lpstr>Where is the arrest memo prepared? </vt:lpstr>
      <vt:lpstr>Please list the practical difficulties faced by the arresting officer in the drafting of the arrest memo at the scene of the offence.</vt:lpstr>
      <vt:lpstr>19. Has the Rajasthan Police devised a standard format for arrest memo? </vt:lpstr>
      <vt:lpstr>Does the Investigating Officer (IO) keep a copy of the arrest memo in the case diary of every case? </vt:lpstr>
      <vt:lpstr>Does the magistrate check the Arrest Memo at first production? </vt:lpstr>
      <vt:lpstr>What are the usual queries raised by magistrates on the review of the arrest memo? </vt:lpstr>
      <vt:lpstr>Are police station staff given any training or information about memos of arrest? </vt:lpstr>
      <vt:lpstr>Do you have any suggestions that will make it easier for Investigating Officers to use the arrest memo properly and which will help the magistrate and the accused?  </vt:lpstr>
      <vt:lpstr>PowerPoint Presentation</vt:lpstr>
      <vt:lpstr>1. Are lawyers usually present during interrogation? </vt:lpstr>
      <vt:lpstr>2. Should lawyers be present during the period of interrogation?</vt:lpstr>
      <vt:lpstr>2d. Please specify reasons for your answer:</vt:lpstr>
      <vt:lpstr>3. How does lawyer’s presence interfere with the interrogation?</vt:lpstr>
      <vt:lpstr>4. Is legal aid a fundamental right?</vt:lpstr>
      <vt:lpstr>5. Are police stations regularly in touch with the District Legal Services Authority? </vt:lpstr>
      <vt:lpstr>6. Is there a register maintained to record the visits by lawyers at the police station? </vt:lpstr>
      <vt:lpstr>7. How do you ensure that the arrested person is represented by a lawyer at the time of interrogation? </vt:lpstr>
      <vt:lpstr>8. Are lawyers usually present during detention of a suspect when called through a notice of appearance issued by the police?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Raja Bagga</dc:creator>
  <cp:lastModifiedBy>Raja Bagga</cp:lastModifiedBy>
  <cp:revision>72</cp:revision>
  <dcterms:created xsi:type="dcterms:W3CDTF">2015-10-06T13:41:39Z</dcterms:created>
  <dcterms:modified xsi:type="dcterms:W3CDTF">2015-11-25T12:41:06Z</dcterms:modified>
</cp:coreProperties>
</file>